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5" r:id="rId19"/>
    <p:sldId id="276"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C7756-E043-4A14-B49E-64C12C8D7863}" type="datetimeFigureOut">
              <a:rPr lang="en-US" smtClean="0"/>
              <a:t>10/29/2018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4133A-92B9-4303-B651-DB10312E9D01}" type="slidenum">
              <a:rPr lang="en-US" smtClean="0"/>
              <a:t>‹#›</a:t>
            </a:fld>
            <a:endParaRPr lang="en-US"/>
          </a:p>
        </p:txBody>
      </p:sp>
    </p:spTree>
    <p:extLst>
      <p:ext uri="{BB962C8B-B14F-4D97-AF65-F5344CB8AC3E}">
        <p14:creationId xmlns:p14="http://schemas.microsoft.com/office/powerpoint/2010/main" val="1486079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60C79B-5B64-4F57-A4D7-C6399504C90E}"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78227-D861-4928-8096-188281567784}" type="slidenum">
              <a:rPr lang="en-US" smtClean="0"/>
              <a:pPr/>
              <a:t>‹#›</a:t>
            </a:fld>
            <a:endParaRPr lang="en-US"/>
          </a:p>
        </p:txBody>
      </p:sp>
    </p:spTree>
    <p:extLst>
      <p:ext uri="{BB962C8B-B14F-4D97-AF65-F5344CB8AC3E}">
        <p14:creationId xmlns:p14="http://schemas.microsoft.com/office/powerpoint/2010/main" val="303514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0C79B-5B64-4F57-A4D7-C6399504C90E}"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78227-D861-4928-8096-188281567784}" type="slidenum">
              <a:rPr lang="en-US" smtClean="0"/>
              <a:pPr/>
              <a:t>‹#›</a:t>
            </a:fld>
            <a:endParaRPr lang="en-US"/>
          </a:p>
        </p:txBody>
      </p:sp>
    </p:spTree>
    <p:extLst>
      <p:ext uri="{BB962C8B-B14F-4D97-AF65-F5344CB8AC3E}">
        <p14:creationId xmlns:p14="http://schemas.microsoft.com/office/powerpoint/2010/main" val="260069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0C79B-5B64-4F57-A4D7-C6399504C90E}"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78227-D861-4928-8096-188281567784}" type="slidenum">
              <a:rPr lang="en-US" smtClean="0"/>
              <a:pPr/>
              <a:t>‹#›</a:t>
            </a:fld>
            <a:endParaRPr lang="en-US"/>
          </a:p>
        </p:txBody>
      </p:sp>
    </p:spTree>
    <p:extLst>
      <p:ext uri="{BB962C8B-B14F-4D97-AF65-F5344CB8AC3E}">
        <p14:creationId xmlns:p14="http://schemas.microsoft.com/office/powerpoint/2010/main" val="343321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0C79B-5B64-4F57-A4D7-C6399504C90E}"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78227-D861-4928-8096-188281567784}" type="slidenum">
              <a:rPr lang="en-US" smtClean="0"/>
              <a:pPr/>
              <a:t>‹#›</a:t>
            </a:fld>
            <a:endParaRPr lang="en-US"/>
          </a:p>
        </p:txBody>
      </p:sp>
    </p:spTree>
    <p:extLst>
      <p:ext uri="{BB962C8B-B14F-4D97-AF65-F5344CB8AC3E}">
        <p14:creationId xmlns:p14="http://schemas.microsoft.com/office/powerpoint/2010/main" val="286835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60C79B-5B64-4F57-A4D7-C6399504C90E}"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78227-D861-4928-8096-188281567784}" type="slidenum">
              <a:rPr lang="en-US" smtClean="0"/>
              <a:pPr/>
              <a:t>‹#›</a:t>
            </a:fld>
            <a:endParaRPr lang="en-US"/>
          </a:p>
        </p:txBody>
      </p:sp>
    </p:spTree>
    <p:extLst>
      <p:ext uri="{BB962C8B-B14F-4D97-AF65-F5344CB8AC3E}">
        <p14:creationId xmlns:p14="http://schemas.microsoft.com/office/powerpoint/2010/main" val="355595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60C79B-5B64-4F57-A4D7-C6399504C90E}"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78227-D861-4928-8096-188281567784}" type="slidenum">
              <a:rPr lang="en-US" smtClean="0"/>
              <a:pPr/>
              <a:t>‹#›</a:t>
            </a:fld>
            <a:endParaRPr lang="en-US"/>
          </a:p>
        </p:txBody>
      </p:sp>
    </p:spTree>
    <p:extLst>
      <p:ext uri="{BB962C8B-B14F-4D97-AF65-F5344CB8AC3E}">
        <p14:creationId xmlns:p14="http://schemas.microsoft.com/office/powerpoint/2010/main" val="58321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60C79B-5B64-4F57-A4D7-C6399504C90E}" type="datetimeFigureOut">
              <a:rPr lang="en-US" smtClean="0"/>
              <a:pPr/>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678227-D861-4928-8096-188281567784}" type="slidenum">
              <a:rPr lang="en-US" smtClean="0"/>
              <a:pPr/>
              <a:t>‹#›</a:t>
            </a:fld>
            <a:endParaRPr lang="en-US"/>
          </a:p>
        </p:txBody>
      </p:sp>
    </p:spTree>
    <p:extLst>
      <p:ext uri="{BB962C8B-B14F-4D97-AF65-F5344CB8AC3E}">
        <p14:creationId xmlns:p14="http://schemas.microsoft.com/office/powerpoint/2010/main" val="340077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60C79B-5B64-4F57-A4D7-C6399504C90E}" type="datetimeFigureOut">
              <a:rPr lang="en-US" smtClean="0"/>
              <a:pPr/>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678227-D861-4928-8096-188281567784}" type="slidenum">
              <a:rPr lang="en-US" smtClean="0"/>
              <a:pPr/>
              <a:t>‹#›</a:t>
            </a:fld>
            <a:endParaRPr lang="en-US"/>
          </a:p>
        </p:txBody>
      </p:sp>
    </p:spTree>
    <p:extLst>
      <p:ext uri="{BB962C8B-B14F-4D97-AF65-F5344CB8AC3E}">
        <p14:creationId xmlns:p14="http://schemas.microsoft.com/office/powerpoint/2010/main" val="401476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0C79B-5B64-4F57-A4D7-C6399504C90E}" type="datetimeFigureOut">
              <a:rPr lang="en-US" smtClean="0"/>
              <a:pPr/>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678227-D861-4928-8096-188281567784}" type="slidenum">
              <a:rPr lang="en-US" smtClean="0"/>
              <a:pPr/>
              <a:t>‹#›</a:t>
            </a:fld>
            <a:endParaRPr lang="en-US"/>
          </a:p>
        </p:txBody>
      </p:sp>
    </p:spTree>
    <p:extLst>
      <p:ext uri="{BB962C8B-B14F-4D97-AF65-F5344CB8AC3E}">
        <p14:creationId xmlns:p14="http://schemas.microsoft.com/office/powerpoint/2010/main" val="386387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60C79B-5B64-4F57-A4D7-C6399504C90E}"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78227-D861-4928-8096-188281567784}" type="slidenum">
              <a:rPr lang="en-US" smtClean="0"/>
              <a:pPr/>
              <a:t>‹#›</a:t>
            </a:fld>
            <a:endParaRPr lang="en-US"/>
          </a:p>
        </p:txBody>
      </p:sp>
    </p:spTree>
    <p:extLst>
      <p:ext uri="{BB962C8B-B14F-4D97-AF65-F5344CB8AC3E}">
        <p14:creationId xmlns:p14="http://schemas.microsoft.com/office/powerpoint/2010/main" val="396782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60C79B-5B64-4F57-A4D7-C6399504C90E}"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78227-D861-4928-8096-188281567784}" type="slidenum">
              <a:rPr lang="en-US" smtClean="0"/>
              <a:pPr/>
              <a:t>‹#›</a:t>
            </a:fld>
            <a:endParaRPr lang="en-US"/>
          </a:p>
        </p:txBody>
      </p:sp>
    </p:spTree>
    <p:extLst>
      <p:ext uri="{BB962C8B-B14F-4D97-AF65-F5344CB8AC3E}">
        <p14:creationId xmlns:p14="http://schemas.microsoft.com/office/powerpoint/2010/main" val="240534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0C79B-5B64-4F57-A4D7-C6399504C90E}" type="datetimeFigureOut">
              <a:rPr lang="en-US" smtClean="0"/>
              <a:pPr/>
              <a:t>10/29/2018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78227-D861-4928-8096-188281567784}" type="slidenum">
              <a:rPr lang="en-US" smtClean="0"/>
              <a:pPr/>
              <a:t>‹#›</a:t>
            </a:fld>
            <a:endParaRPr lang="en-US"/>
          </a:p>
        </p:txBody>
      </p:sp>
    </p:spTree>
    <p:extLst>
      <p:ext uri="{BB962C8B-B14F-4D97-AF65-F5344CB8AC3E}">
        <p14:creationId xmlns:p14="http://schemas.microsoft.com/office/powerpoint/2010/main" val="1097193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moa.gov.cy/dfmr"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FAOAreas.xls"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jpeg"/><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15.emf"/><Relationship Id="rId4" Type="http://schemas.openxmlformats.org/officeDocument/2006/relationships/image" Target="../media/image2.jpeg"/><Relationship Id="rId9"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Species-Seasonality.xlsx"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1897087" cy="6751923"/>
            <a:chOff x="184583" y="622865"/>
            <a:chExt cx="11762607" cy="6204213"/>
          </a:xfrm>
        </p:grpSpPr>
        <p:sp>
          <p:nvSpPr>
            <p:cNvPr id="5" name="Rectangle 4"/>
            <p:cNvSpPr/>
            <p:nvPr/>
          </p:nvSpPr>
          <p:spPr>
            <a:xfrm>
              <a:off x="184583" y="622865"/>
              <a:ext cx="197026" cy="46269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5132" y="6093324"/>
              <a:ext cx="112720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34" y="6211325"/>
              <a:ext cx="362158" cy="368296"/>
            </a:xfrm>
            <a:prstGeom prst="rect">
              <a:avLst/>
            </a:prstGeom>
          </p:spPr>
        </p:pic>
        <p:sp>
          <p:nvSpPr>
            <p:cNvPr id="9" name="TextBox 8"/>
            <p:cNvSpPr txBox="1"/>
            <p:nvPr/>
          </p:nvSpPr>
          <p:spPr>
            <a:xfrm>
              <a:off x="381609" y="6593058"/>
              <a:ext cx="1379914" cy="184666"/>
            </a:xfrm>
            <a:prstGeom prst="rect">
              <a:avLst/>
            </a:prstGeom>
            <a:noFill/>
          </p:spPr>
          <p:txBody>
            <a:bodyPr wrap="square" rtlCol="0">
              <a:spAutoFit/>
            </a:bodyPr>
            <a:lstStyle/>
            <a:p>
              <a:r>
                <a:rPr lang="el-GR" sz="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ΚΥΠΡΙΑΚΗ ΔΗΜΟΚΡΑΤΙΑ</a:t>
              </a:r>
              <a:endParaRPr lang="en-US" sz="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543" y="6211325"/>
              <a:ext cx="457170" cy="310628"/>
            </a:xfrm>
            <a:prstGeom prst="rect">
              <a:avLst/>
            </a:prstGeom>
          </p:spPr>
        </p:pic>
        <p:sp>
          <p:nvSpPr>
            <p:cNvPr id="11" name="TextBox 10"/>
            <p:cNvSpPr txBox="1"/>
            <p:nvPr/>
          </p:nvSpPr>
          <p:spPr>
            <a:xfrm>
              <a:off x="1565702" y="6550079"/>
              <a:ext cx="753549" cy="276999"/>
            </a:xfrm>
            <a:prstGeom prst="rect">
              <a:avLst/>
            </a:prstGeom>
            <a:noFill/>
          </p:spPr>
          <p:txBody>
            <a:bodyPr wrap="square" rtlCol="0">
              <a:spAutoFit/>
            </a:bodyPr>
            <a:lstStyle/>
            <a:p>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ΕΥΡΩΠΑΪΚΗ     </a:t>
              </a:r>
            </a:p>
            <a:p>
              <a:r>
                <a:rPr lang="el-GR"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ΕΝΩΣΗ</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97926" y="6241584"/>
              <a:ext cx="4488873" cy="307777"/>
            </a:xfrm>
            <a:prstGeom prst="rect">
              <a:avLst/>
            </a:prstGeom>
            <a:noFill/>
          </p:spPr>
          <p:txBody>
            <a:bodyPr wrap="square" rtlCol="0">
              <a:spAutoFit/>
            </a:bodyPr>
            <a:lstStyle/>
            <a:p>
              <a:r>
                <a:rPr lang="el-GR" sz="1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Επιχειρησιακό Πρόγραμμα «Θάλασσα» 2014-2020</a:t>
              </a:r>
              <a:endParaRPr lang="en-U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4124" y="6204923"/>
              <a:ext cx="376705" cy="344438"/>
            </a:xfrm>
            <a:prstGeom prst="rect">
              <a:avLst/>
            </a:prstGeom>
          </p:spPr>
        </p:pic>
        <p:sp>
          <p:nvSpPr>
            <p:cNvPr id="14" name="TextBox 13"/>
            <p:cNvSpPr txBox="1"/>
            <p:nvPr/>
          </p:nvSpPr>
          <p:spPr>
            <a:xfrm>
              <a:off x="8869677" y="6546892"/>
              <a:ext cx="1496291" cy="276999"/>
            </a:xfrm>
            <a:prstGeom prst="rect">
              <a:avLst/>
            </a:prstGeom>
            <a:noFill/>
          </p:spPr>
          <p:txBody>
            <a:bodyPr wrap="square" rtlCol="0">
              <a:spAutoFit/>
            </a:bodyPr>
            <a:lstStyle/>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ΤΜΗΜΑ ΑΛΙΕΙΑΣ </a:t>
              </a:r>
            </a:p>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ΘΑΛΑΣΣΙΩΝ ΕΡΕΥΝΩΝ</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426" y="6204923"/>
              <a:ext cx="874471" cy="374698"/>
            </a:xfrm>
            <a:prstGeom prst="rect">
              <a:avLst/>
            </a:prstGeom>
          </p:spPr>
        </p:pic>
      </p:grpSp>
      <p:sp>
        <p:nvSpPr>
          <p:cNvPr id="17" name="Rectangle 16"/>
          <p:cNvSpPr/>
          <p:nvPr/>
        </p:nvSpPr>
        <p:spPr>
          <a:xfrm>
            <a:off x="12017585" y="0"/>
            <a:ext cx="174415" cy="10411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96157" y="1041193"/>
            <a:ext cx="6931777" cy="1943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82754" y="550411"/>
            <a:ext cx="9043877" cy="461665"/>
          </a:xfrm>
          <a:prstGeom prst="rect">
            <a:avLst/>
          </a:prstGeom>
          <a:noFill/>
        </p:spPr>
        <p:txBody>
          <a:bodyPr wrap="square" rtlCol="0">
            <a:spAutoFit/>
          </a:bodyPr>
          <a:lstStyle/>
          <a:p>
            <a:r>
              <a:rPr lang="el-GR"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Αλιευτικά Προϊόντα Αλιείας και </a:t>
            </a:r>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Υδατοκαλλιέργειας</a:t>
            </a:r>
            <a:endPar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746569" y="1157221"/>
            <a:ext cx="8216667" cy="3139321"/>
          </a:xfrm>
          <a:prstGeom prst="rect">
            <a:avLst/>
          </a:prstGeom>
          <a:noFill/>
        </p:spPr>
        <p:txBody>
          <a:bodyPr wrap="square" rtlCol="0">
            <a:spAutoFit/>
          </a:bodyPr>
          <a:lstStyle/>
          <a:p>
            <a:pPr>
              <a:lnSpc>
                <a:spcPct val="150000"/>
              </a:lnSpc>
            </a:pPr>
            <a:r>
              <a:rPr lang="el-GR" sz="44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Ενημερώσου</a:t>
            </a:r>
            <a:endParaRPr lang="en-US" sz="44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n-US" sz="44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44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Επέλεξε</a:t>
            </a:r>
            <a:endParaRPr lang="en-US" sz="44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n-US" sz="44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44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Προστάτευσε</a:t>
            </a:r>
            <a:endParaRPr lang="en-US" sz="4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63420" y="4552853"/>
            <a:ext cx="5138340" cy="830997"/>
          </a:xfrm>
          <a:prstGeom prst="rect">
            <a:avLst/>
          </a:prstGeom>
          <a:noFill/>
        </p:spPr>
        <p:txBody>
          <a:bodyPr wrap="square" rtlCol="0">
            <a:spAutoFit/>
          </a:bodyPr>
          <a:lstStyle/>
          <a:p>
            <a:r>
              <a:rPr lang="el-GR" sz="16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Άντρη Ηρακλέους</a:t>
            </a:r>
          </a:p>
          <a:p>
            <a:r>
              <a:rPr lang="el-GR" sz="16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Λειτουργός Αλιείας και Θαλασσίων Ερευνών</a:t>
            </a:r>
          </a:p>
          <a:p>
            <a:r>
              <a:rPr lang="el-GR" sz="16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Τμήμα Αλιείας και Θαλασσίων Ερευνών</a:t>
            </a:r>
            <a:endParaRPr lang="en-US" sz="16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8899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1897087" cy="6751923"/>
            <a:chOff x="184583" y="622865"/>
            <a:chExt cx="11762607" cy="6204213"/>
          </a:xfrm>
        </p:grpSpPr>
        <p:sp>
          <p:nvSpPr>
            <p:cNvPr id="5" name="Rectangle 4"/>
            <p:cNvSpPr/>
            <p:nvPr/>
          </p:nvSpPr>
          <p:spPr>
            <a:xfrm>
              <a:off x="184583" y="622865"/>
              <a:ext cx="197026" cy="46269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5132" y="6093324"/>
              <a:ext cx="112720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34" y="6211325"/>
              <a:ext cx="362158" cy="368296"/>
            </a:xfrm>
            <a:prstGeom prst="rect">
              <a:avLst/>
            </a:prstGeom>
          </p:spPr>
        </p:pic>
        <p:sp>
          <p:nvSpPr>
            <p:cNvPr id="9" name="TextBox 8"/>
            <p:cNvSpPr txBox="1"/>
            <p:nvPr/>
          </p:nvSpPr>
          <p:spPr>
            <a:xfrm>
              <a:off x="381609" y="6593058"/>
              <a:ext cx="1379914" cy="184666"/>
            </a:xfrm>
            <a:prstGeom prst="rect">
              <a:avLst/>
            </a:prstGeom>
            <a:noFill/>
          </p:spPr>
          <p:txBody>
            <a:bodyPr wrap="square" rtlCol="0">
              <a:spAutoFit/>
            </a:bodyPr>
            <a:lstStyle/>
            <a:p>
              <a:r>
                <a:rPr lang="el-GR" sz="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ΚΥΠΡΙΑΚΗ ΔΗΜΟΚΡΑΤΙΑ</a:t>
              </a:r>
              <a:endParaRPr lang="en-US" sz="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543" y="6211325"/>
              <a:ext cx="457170" cy="310628"/>
            </a:xfrm>
            <a:prstGeom prst="rect">
              <a:avLst/>
            </a:prstGeom>
          </p:spPr>
        </p:pic>
        <p:sp>
          <p:nvSpPr>
            <p:cNvPr id="11" name="TextBox 10"/>
            <p:cNvSpPr txBox="1"/>
            <p:nvPr/>
          </p:nvSpPr>
          <p:spPr>
            <a:xfrm>
              <a:off x="1565702" y="6550079"/>
              <a:ext cx="753549" cy="276999"/>
            </a:xfrm>
            <a:prstGeom prst="rect">
              <a:avLst/>
            </a:prstGeom>
            <a:noFill/>
          </p:spPr>
          <p:txBody>
            <a:bodyPr wrap="square" rtlCol="0">
              <a:spAutoFit/>
            </a:bodyPr>
            <a:lstStyle/>
            <a:p>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ΕΥΡΩΠΑΪΚΗ     </a:t>
              </a:r>
            </a:p>
            <a:p>
              <a:r>
                <a:rPr lang="el-GR"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ΕΝΩΣΗ</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97926" y="6241584"/>
              <a:ext cx="4488873" cy="307777"/>
            </a:xfrm>
            <a:prstGeom prst="rect">
              <a:avLst/>
            </a:prstGeom>
            <a:noFill/>
          </p:spPr>
          <p:txBody>
            <a:bodyPr wrap="square" rtlCol="0">
              <a:spAutoFit/>
            </a:bodyPr>
            <a:lstStyle/>
            <a:p>
              <a:r>
                <a:rPr lang="el-GR" sz="1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Επιχειρησιακό Πρόγραμμα «Θάλασσα» 2014-2020</a:t>
              </a:r>
              <a:endParaRPr lang="en-U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4124" y="6204923"/>
              <a:ext cx="376705" cy="344438"/>
            </a:xfrm>
            <a:prstGeom prst="rect">
              <a:avLst/>
            </a:prstGeom>
          </p:spPr>
        </p:pic>
        <p:sp>
          <p:nvSpPr>
            <p:cNvPr id="14" name="TextBox 13"/>
            <p:cNvSpPr txBox="1"/>
            <p:nvPr/>
          </p:nvSpPr>
          <p:spPr>
            <a:xfrm>
              <a:off x="8869677" y="6546892"/>
              <a:ext cx="1496291" cy="276999"/>
            </a:xfrm>
            <a:prstGeom prst="rect">
              <a:avLst/>
            </a:prstGeom>
            <a:noFill/>
          </p:spPr>
          <p:txBody>
            <a:bodyPr wrap="square" rtlCol="0">
              <a:spAutoFit/>
            </a:bodyPr>
            <a:lstStyle/>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ΤΜΗΜΑ ΑΛΙΕΙΑΣ </a:t>
              </a:r>
            </a:p>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ΘΑΛΑΣΣΙΩΝ ΕΡΕΥΝΩΝ</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426" y="6204923"/>
              <a:ext cx="874471" cy="374698"/>
            </a:xfrm>
            <a:prstGeom prst="rect">
              <a:avLst/>
            </a:prstGeom>
          </p:spPr>
        </p:pic>
      </p:grpSp>
      <p:sp>
        <p:nvSpPr>
          <p:cNvPr id="17" name="Rectangle 16"/>
          <p:cNvSpPr/>
          <p:nvPr/>
        </p:nvSpPr>
        <p:spPr>
          <a:xfrm>
            <a:off x="12017585" y="0"/>
            <a:ext cx="174415" cy="10411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96157" y="1041193"/>
            <a:ext cx="6931777" cy="1943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6157" y="537408"/>
            <a:ext cx="10360265" cy="523220"/>
          </a:xfrm>
          <a:prstGeom prst="rect">
            <a:avLst/>
          </a:prstGeom>
          <a:noFill/>
        </p:spPr>
        <p:txBody>
          <a:bodyPr wrap="square" rtlCol="0">
            <a:spAutoFit/>
          </a:bodyPr>
          <a:lstStyle/>
          <a:p>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Απαραίτητη ενημέρωση καταναλωτή</a:t>
            </a:r>
            <a:endParaRPr lang="en-US"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1"/>
          <p:cNvSpPr>
            <a:spLocks noChangeArrowheads="1"/>
          </p:cNvSpPr>
          <p:nvPr/>
        </p:nvSpPr>
        <p:spPr bwMode="auto">
          <a:xfrm>
            <a:off x="358696" y="1249811"/>
            <a:ext cx="1129574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tabLst>
                <a:tab pos="457200" algn="l"/>
              </a:tabLst>
              <a:defRPr>
                <a:solidFill>
                  <a:schemeClr val="tx1"/>
                </a:solidFill>
                <a:latin typeface="Georgia" panose="02040502050405020303" pitchFamily="18" charset="0"/>
              </a:defRPr>
            </a:lvl1pPr>
            <a:lvl2pPr marL="742950" indent="-285750">
              <a:tabLst>
                <a:tab pos="457200" algn="l"/>
              </a:tabLst>
              <a:defRPr>
                <a:solidFill>
                  <a:schemeClr val="tx1"/>
                </a:solidFill>
                <a:latin typeface="Georgia" panose="02040502050405020303" pitchFamily="18" charset="0"/>
              </a:defRPr>
            </a:lvl2pPr>
            <a:lvl3pPr marL="1143000" indent="-228600">
              <a:tabLst>
                <a:tab pos="457200" algn="l"/>
              </a:tabLst>
              <a:defRPr>
                <a:solidFill>
                  <a:schemeClr val="tx1"/>
                </a:solidFill>
                <a:latin typeface="Georgia" panose="02040502050405020303" pitchFamily="18" charset="0"/>
              </a:defRPr>
            </a:lvl3pPr>
            <a:lvl4pPr marL="1600200" indent="-228600">
              <a:tabLst>
                <a:tab pos="457200" algn="l"/>
              </a:tabLst>
              <a:defRPr>
                <a:solidFill>
                  <a:schemeClr val="tx1"/>
                </a:solidFill>
                <a:latin typeface="Georgia" panose="02040502050405020303" pitchFamily="18" charset="0"/>
              </a:defRPr>
            </a:lvl4pPr>
            <a:lvl5pPr marL="2057400" indent="-228600">
              <a:tabLst>
                <a:tab pos="457200" algn="l"/>
              </a:tabLst>
              <a:defRPr>
                <a:solidFill>
                  <a:schemeClr val="tx1"/>
                </a:solidFill>
                <a:latin typeface="Georgia" panose="02040502050405020303" pitchFamily="18" charset="0"/>
              </a:defRPr>
            </a:lvl5pPr>
            <a:lvl6pPr marL="2514600" indent="-228600" fontAlgn="base">
              <a:spcBef>
                <a:spcPct val="0"/>
              </a:spcBef>
              <a:spcAft>
                <a:spcPct val="0"/>
              </a:spcAft>
              <a:tabLst>
                <a:tab pos="457200" algn="l"/>
              </a:tabLst>
              <a:defRPr>
                <a:solidFill>
                  <a:schemeClr val="tx1"/>
                </a:solidFill>
                <a:latin typeface="Georgia" panose="02040502050405020303" pitchFamily="18" charset="0"/>
              </a:defRPr>
            </a:lvl6pPr>
            <a:lvl7pPr marL="2971800" indent="-228600" fontAlgn="base">
              <a:spcBef>
                <a:spcPct val="0"/>
              </a:spcBef>
              <a:spcAft>
                <a:spcPct val="0"/>
              </a:spcAft>
              <a:tabLst>
                <a:tab pos="457200" algn="l"/>
              </a:tabLst>
              <a:defRPr>
                <a:solidFill>
                  <a:schemeClr val="tx1"/>
                </a:solidFill>
                <a:latin typeface="Georgia" panose="02040502050405020303" pitchFamily="18" charset="0"/>
              </a:defRPr>
            </a:lvl7pPr>
            <a:lvl8pPr marL="3429000" indent="-228600" fontAlgn="base">
              <a:spcBef>
                <a:spcPct val="0"/>
              </a:spcBef>
              <a:spcAft>
                <a:spcPct val="0"/>
              </a:spcAft>
              <a:tabLst>
                <a:tab pos="457200" algn="l"/>
              </a:tabLst>
              <a:defRPr>
                <a:solidFill>
                  <a:schemeClr val="tx1"/>
                </a:solidFill>
                <a:latin typeface="Georgia" panose="02040502050405020303" pitchFamily="18" charset="0"/>
              </a:defRPr>
            </a:lvl8pPr>
            <a:lvl9pPr marL="3886200" indent="-228600" fontAlgn="base">
              <a:spcBef>
                <a:spcPct val="0"/>
              </a:spcBef>
              <a:spcAft>
                <a:spcPct val="0"/>
              </a:spcAft>
              <a:tabLst>
                <a:tab pos="457200" algn="l"/>
              </a:tabLst>
              <a:defRPr>
                <a:solidFill>
                  <a:schemeClr val="tx1"/>
                </a:solidFill>
                <a:latin typeface="Georgia" panose="02040502050405020303" pitchFamily="18" charset="0"/>
              </a:defRPr>
            </a:lvl9pPr>
          </a:lstStyle>
          <a:p>
            <a:pPr algn="just"/>
            <a:r>
              <a:rPr lang="el-GR" altLang="zh-CN" sz="2000" b="1"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Εμπορική και επιστημονική ονομασία των ειδών</a:t>
            </a:r>
            <a:endParaRPr lang="en-US" altLang="zh-CN" sz="2000"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Ο κατάλογος με τις εμπορικές και επιστημονικές ονομασίες των ειδών που πρέπει να χρησιμοποιούνται για προϊόντα που διατίθενται για λιανικό εμπόριο στην Κυπριακή Δημοκρατία βρίσκεται αναρτημένη στην ιστοσελίδα του Τμήματος Αλιείας και Θαλασσίων Ερευνών </a:t>
            </a:r>
            <a:r>
              <a:rPr lang="en-GB" altLang="zh-CN" sz="2000"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6"/>
              </a:rPr>
              <a:t>www</a:t>
            </a:r>
            <a:r>
              <a:rPr lang="el-GR" altLang="zh-CN" sz="2000"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6"/>
              </a:rPr>
              <a:t>.</a:t>
            </a:r>
            <a:r>
              <a:rPr lang="en-GB" altLang="zh-CN" sz="2000"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6"/>
              </a:rPr>
              <a:t>moa</a:t>
            </a:r>
            <a:r>
              <a:rPr lang="el-GR" altLang="zh-CN" sz="2000"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6"/>
              </a:rPr>
              <a:t>.</a:t>
            </a:r>
            <a:r>
              <a:rPr lang="en-GB" altLang="zh-CN" sz="2000" u="sng"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6"/>
              </a:rPr>
              <a:t>gov</a:t>
            </a:r>
            <a:r>
              <a:rPr lang="el-GR" altLang="zh-CN" sz="2000"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6"/>
              </a:rPr>
              <a:t>.</a:t>
            </a:r>
            <a:r>
              <a:rPr lang="en-GB" altLang="zh-CN" sz="2000"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6"/>
              </a:rPr>
              <a:t>cy</a:t>
            </a:r>
            <a:r>
              <a:rPr lang="el-GR" altLang="zh-CN" sz="2000"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6"/>
              </a:rPr>
              <a:t>/</a:t>
            </a:r>
            <a:r>
              <a:rPr lang="en-GB" altLang="zh-CN" sz="2000" u="sng"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6"/>
              </a:rPr>
              <a:t>dfmr</a:t>
            </a:r>
            <a:r>
              <a:rPr lang="en-GB" altLang="zh-CN" sz="2000"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6"/>
              </a:rPr>
              <a:t> </a:t>
            </a:r>
            <a:endParaRPr lang="el-GR" altLang="zh-CN" sz="2000"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endParaRPr lang="el-GR" altLang="zh-CN" sz="2000" b="1" i="1"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r>
              <a:rPr lang="el-GR" altLang="zh-CN" sz="2000" b="1" i="1"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Δεν επιτρέπεται</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η χρήση οποιασδήποτε άλλης εμπορικής ονομασίας εκτός από αυτήν που αναγράφεται στον κατάλογο των Εμπορικών Ονομασιών Αλιευτικών Προϊόντων. </a:t>
            </a:r>
          </a:p>
          <a:p>
            <a:pPr algn="just" eaLnBrk="0" hangingPunct="0"/>
            <a:endPar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Για τα μη </a:t>
            </a:r>
            <a:r>
              <a:rPr lang="el-GR" altLang="zh-CN" sz="20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προσυσκευασμένα</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προϊόντα αλιείας και υδατοκαλλιέργειας, η επιστημονική ονομασία των ειδών δύναται να αναγράφεται και υπό μορφή πινακίδας ή αφίσας στο χώρο πώλησης.</a:t>
            </a:r>
            <a:endParaRPr lang="en-US"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endParaRPr lang="el-GR" altLang="zh-CN"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3289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1897087" cy="6751923"/>
            <a:chOff x="184583" y="622865"/>
            <a:chExt cx="11762607" cy="6204213"/>
          </a:xfrm>
        </p:grpSpPr>
        <p:sp>
          <p:nvSpPr>
            <p:cNvPr id="5" name="Rectangle 4"/>
            <p:cNvSpPr/>
            <p:nvPr/>
          </p:nvSpPr>
          <p:spPr>
            <a:xfrm>
              <a:off x="184583" y="622865"/>
              <a:ext cx="197026" cy="46269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5132" y="6093324"/>
              <a:ext cx="112720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34" y="6211325"/>
              <a:ext cx="362158" cy="368296"/>
            </a:xfrm>
            <a:prstGeom prst="rect">
              <a:avLst/>
            </a:prstGeom>
          </p:spPr>
        </p:pic>
        <p:sp>
          <p:nvSpPr>
            <p:cNvPr id="9" name="TextBox 8"/>
            <p:cNvSpPr txBox="1"/>
            <p:nvPr/>
          </p:nvSpPr>
          <p:spPr>
            <a:xfrm>
              <a:off x="381609" y="6593058"/>
              <a:ext cx="1379914" cy="184666"/>
            </a:xfrm>
            <a:prstGeom prst="rect">
              <a:avLst/>
            </a:prstGeom>
            <a:noFill/>
          </p:spPr>
          <p:txBody>
            <a:bodyPr wrap="square" rtlCol="0">
              <a:spAutoFit/>
            </a:bodyPr>
            <a:lstStyle/>
            <a:p>
              <a:r>
                <a:rPr lang="el-GR" sz="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ΚΥΠΡΙΑΚΗ ΔΗΜΟΚΡΑΤΙΑ</a:t>
              </a:r>
              <a:endParaRPr lang="en-US" sz="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543" y="6211325"/>
              <a:ext cx="457170" cy="310628"/>
            </a:xfrm>
            <a:prstGeom prst="rect">
              <a:avLst/>
            </a:prstGeom>
          </p:spPr>
        </p:pic>
        <p:sp>
          <p:nvSpPr>
            <p:cNvPr id="11" name="TextBox 10"/>
            <p:cNvSpPr txBox="1"/>
            <p:nvPr/>
          </p:nvSpPr>
          <p:spPr>
            <a:xfrm>
              <a:off x="1565702" y="6550079"/>
              <a:ext cx="753549" cy="276999"/>
            </a:xfrm>
            <a:prstGeom prst="rect">
              <a:avLst/>
            </a:prstGeom>
            <a:noFill/>
          </p:spPr>
          <p:txBody>
            <a:bodyPr wrap="square" rtlCol="0">
              <a:spAutoFit/>
            </a:bodyPr>
            <a:lstStyle/>
            <a:p>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ΕΥΡΩΠΑΪΚΗ     </a:t>
              </a:r>
            </a:p>
            <a:p>
              <a:r>
                <a:rPr lang="el-GR"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ΕΝΩΣΗ</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97926" y="6241584"/>
              <a:ext cx="4488873" cy="307777"/>
            </a:xfrm>
            <a:prstGeom prst="rect">
              <a:avLst/>
            </a:prstGeom>
            <a:noFill/>
          </p:spPr>
          <p:txBody>
            <a:bodyPr wrap="square" rtlCol="0">
              <a:spAutoFit/>
            </a:bodyPr>
            <a:lstStyle/>
            <a:p>
              <a:r>
                <a:rPr lang="el-GR" sz="1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Επιχειρησιακό Πρόγραμμα «Θάλασσα» 2014-2020</a:t>
              </a:r>
              <a:endParaRPr lang="en-U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4124" y="6204923"/>
              <a:ext cx="376705" cy="344438"/>
            </a:xfrm>
            <a:prstGeom prst="rect">
              <a:avLst/>
            </a:prstGeom>
          </p:spPr>
        </p:pic>
        <p:sp>
          <p:nvSpPr>
            <p:cNvPr id="14" name="TextBox 13"/>
            <p:cNvSpPr txBox="1"/>
            <p:nvPr/>
          </p:nvSpPr>
          <p:spPr>
            <a:xfrm>
              <a:off x="8869677" y="6546892"/>
              <a:ext cx="1496291" cy="276999"/>
            </a:xfrm>
            <a:prstGeom prst="rect">
              <a:avLst/>
            </a:prstGeom>
            <a:noFill/>
          </p:spPr>
          <p:txBody>
            <a:bodyPr wrap="square" rtlCol="0">
              <a:spAutoFit/>
            </a:bodyPr>
            <a:lstStyle/>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ΤΜΗΜΑ ΑΛΙΕΙΑΣ </a:t>
              </a:r>
            </a:p>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ΘΑΛΑΣΣΙΩΝ ΕΡΕΥΝΩΝ</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426" y="6204923"/>
              <a:ext cx="874471" cy="374698"/>
            </a:xfrm>
            <a:prstGeom prst="rect">
              <a:avLst/>
            </a:prstGeom>
          </p:spPr>
        </p:pic>
      </p:grpSp>
      <p:sp>
        <p:nvSpPr>
          <p:cNvPr id="17" name="Rectangle 16"/>
          <p:cNvSpPr/>
          <p:nvPr/>
        </p:nvSpPr>
        <p:spPr>
          <a:xfrm>
            <a:off x="12017585" y="0"/>
            <a:ext cx="174415" cy="10411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96157" y="1041193"/>
            <a:ext cx="6931777" cy="1943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6157" y="537408"/>
            <a:ext cx="10360265" cy="523220"/>
          </a:xfrm>
          <a:prstGeom prst="rect">
            <a:avLst/>
          </a:prstGeom>
          <a:noFill/>
        </p:spPr>
        <p:txBody>
          <a:bodyPr wrap="square" rtlCol="0">
            <a:spAutoFit/>
          </a:bodyPr>
          <a:lstStyle/>
          <a:p>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Απαραίτητη ενημέρωση καταναλωτή</a:t>
            </a:r>
            <a:endParaRPr lang="en-US"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
          <p:cNvSpPr>
            <a:spLocks noChangeArrowheads="1"/>
          </p:cNvSpPr>
          <p:nvPr/>
        </p:nvSpPr>
        <p:spPr bwMode="auto">
          <a:xfrm>
            <a:off x="397087" y="1345376"/>
            <a:ext cx="11249043"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tabLst>
                <a:tab pos="457200" algn="l"/>
              </a:tabLst>
              <a:defRPr>
                <a:solidFill>
                  <a:schemeClr val="tx1"/>
                </a:solidFill>
                <a:latin typeface="Georgia" panose="02040502050405020303" pitchFamily="18" charset="0"/>
              </a:defRPr>
            </a:lvl1pPr>
            <a:lvl2pPr marL="742950" indent="-285750">
              <a:tabLst>
                <a:tab pos="457200" algn="l"/>
              </a:tabLst>
              <a:defRPr>
                <a:solidFill>
                  <a:schemeClr val="tx1"/>
                </a:solidFill>
                <a:latin typeface="Georgia" panose="02040502050405020303" pitchFamily="18" charset="0"/>
              </a:defRPr>
            </a:lvl2pPr>
            <a:lvl3pPr marL="1143000" indent="-228600">
              <a:tabLst>
                <a:tab pos="457200" algn="l"/>
              </a:tabLst>
              <a:defRPr>
                <a:solidFill>
                  <a:schemeClr val="tx1"/>
                </a:solidFill>
                <a:latin typeface="Georgia" panose="02040502050405020303" pitchFamily="18" charset="0"/>
              </a:defRPr>
            </a:lvl3pPr>
            <a:lvl4pPr marL="1600200" indent="-228600">
              <a:tabLst>
                <a:tab pos="457200" algn="l"/>
              </a:tabLst>
              <a:defRPr>
                <a:solidFill>
                  <a:schemeClr val="tx1"/>
                </a:solidFill>
                <a:latin typeface="Georgia" panose="02040502050405020303" pitchFamily="18" charset="0"/>
              </a:defRPr>
            </a:lvl4pPr>
            <a:lvl5pPr marL="2057400" indent="-228600">
              <a:tabLst>
                <a:tab pos="457200" algn="l"/>
              </a:tabLst>
              <a:defRPr>
                <a:solidFill>
                  <a:schemeClr val="tx1"/>
                </a:solidFill>
                <a:latin typeface="Georgia" panose="02040502050405020303" pitchFamily="18" charset="0"/>
              </a:defRPr>
            </a:lvl5pPr>
            <a:lvl6pPr marL="2514600" indent="-228600" fontAlgn="base">
              <a:spcBef>
                <a:spcPct val="0"/>
              </a:spcBef>
              <a:spcAft>
                <a:spcPct val="0"/>
              </a:spcAft>
              <a:tabLst>
                <a:tab pos="457200" algn="l"/>
              </a:tabLst>
              <a:defRPr>
                <a:solidFill>
                  <a:schemeClr val="tx1"/>
                </a:solidFill>
                <a:latin typeface="Georgia" panose="02040502050405020303" pitchFamily="18" charset="0"/>
              </a:defRPr>
            </a:lvl6pPr>
            <a:lvl7pPr marL="2971800" indent="-228600" fontAlgn="base">
              <a:spcBef>
                <a:spcPct val="0"/>
              </a:spcBef>
              <a:spcAft>
                <a:spcPct val="0"/>
              </a:spcAft>
              <a:tabLst>
                <a:tab pos="457200" algn="l"/>
              </a:tabLst>
              <a:defRPr>
                <a:solidFill>
                  <a:schemeClr val="tx1"/>
                </a:solidFill>
                <a:latin typeface="Georgia" panose="02040502050405020303" pitchFamily="18" charset="0"/>
              </a:defRPr>
            </a:lvl7pPr>
            <a:lvl8pPr marL="3429000" indent="-228600" fontAlgn="base">
              <a:spcBef>
                <a:spcPct val="0"/>
              </a:spcBef>
              <a:spcAft>
                <a:spcPct val="0"/>
              </a:spcAft>
              <a:tabLst>
                <a:tab pos="457200" algn="l"/>
              </a:tabLst>
              <a:defRPr>
                <a:solidFill>
                  <a:schemeClr val="tx1"/>
                </a:solidFill>
                <a:latin typeface="Georgia" panose="02040502050405020303" pitchFamily="18" charset="0"/>
              </a:defRPr>
            </a:lvl8pPr>
            <a:lvl9pPr marL="3886200" indent="-228600" fontAlgn="base">
              <a:spcBef>
                <a:spcPct val="0"/>
              </a:spcBef>
              <a:spcAft>
                <a:spcPct val="0"/>
              </a:spcAft>
              <a:tabLst>
                <a:tab pos="457200" algn="l"/>
              </a:tabLst>
              <a:defRPr>
                <a:solidFill>
                  <a:schemeClr val="tx1"/>
                </a:solidFill>
                <a:latin typeface="Georgia" panose="02040502050405020303" pitchFamily="18" charset="0"/>
              </a:defRPr>
            </a:lvl9pPr>
          </a:lstStyle>
          <a:p>
            <a:r>
              <a:rPr lang="el-GR" altLang="zh-CN" sz="2000" b="1" u="sng"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Μέθοδος </a:t>
            </a:r>
            <a:r>
              <a:rPr lang="el-GR" altLang="zh-CN" sz="2000" b="1"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παραγωγής</a:t>
            </a:r>
            <a:r>
              <a:rPr lang="el-GR" altLang="zh-CN" sz="2000"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p>
          <a:p>
            <a:endParaRPr lang="en-US"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Θα πρέπει να αναγράφεται η λέξη ή φράση:</a:t>
            </a:r>
          </a:p>
          <a:p>
            <a:pPr algn="just" eaLnBrk="0" hangingPunct="0"/>
            <a:endPar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 «</a:t>
            </a:r>
            <a:r>
              <a:rPr lang="el-GR" altLang="zh-CN" sz="2000" b="1"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αλιευμένο ή αλιεύθηκε»</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για προϊόντα που προέρχονται από την αλιεία </a:t>
            </a:r>
          </a:p>
          <a:p>
            <a:pPr algn="just" eaLnBrk="0" hangingPunct="0"/>
            <a:endPar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buFontTx/>
              <a:buChar char="-"/>
            </a:pP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altLang="zh-CN" sz="2000" b="1"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αλιευμένο σε γλυκά νερά ή αλιεύθηκε σε γλυκά νερά»</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για προϊόντα που προέρχονται από αλιεία σε εσωτερικά ύδατα</a:t>
            </a:r>
          </a:p>
          <a:p>
            <a:pPr algn="just" eaLnBrk="0" hangingPunct="0">
              <a:buFontTx/>
              <a:buChar char="-"/>
            </a:pPr>
            <a:endPar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buFontTx/>
              <a:buChar char="-"/>
            </a:pP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altLang="zh-CN" sz="2000" b="1"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υδατοκαλλιέργειας ή εκτροφής»</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για προϊόντα που προέρχονται από εκτροφή σε μονάδες υδατοκαλλιέργειας.</a:t>
            </a:r>
          </a:p>
          <a:p>
            <a:pPr eaLnBrk="0" hangingPunct="0"/>
            <a:endParaRPr lang="en-US" altLang="zh-CN"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4423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1897087" cy="6751923"/>
            <a:chOff x="184583" y="622865"/>
            <a:chExt cx="11762607" cy="6204213"/>
          </a:xfrm>
        </p:grpSpPr>
        <p:sp>
          <p:nvSpPr>
            <p:cNvPr id="5" name="Rectangle 4"/>
            <p:cNvSpPr/>
            <p:nvPr/>
          </p:nvSpPr>
          <p:spPr>
            <a:xfrm>
              <a:off x="184583" y="622865"/>
              <a:ext cx="197026" cy="46269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5132" y="6093324"/>
              <a:ext cx="112720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34" y="6211325"/>
              <a:ext cx="362158" cy="368296"/>
            </a:xfrm>
            <a:prstGeom prst="rect">
              <a:avLst/>
            </a:prstGeom>
          </p:spPr>
        </p:pic>
        <p:sp>
          <p:nvSpPr>
            <p:cNvPr id="9" name="TextBox 8"/>
            <p:cNvSpPr txBox="1"/>
            <p:nvPr/>
          </p:nvSpPr>
          <p:spPr>
            <a:xfrm>
              <a:off x="381609" y="6593058"/>
              <a:ext cx="1379914" cy="184666"/>
            </a:xfrm>
            <a:prstGeom prst="rect">
              <a:avLst/>
            </a:prstGeom>
            <a:noFill/>
          </p:spPr>
          <p:txBody>
            <a:bodyPr wrap="square" rtlCol="0">
              <a:spAutoFit/>
            </a:bodyPr>
            <a:lstStyle/>
            <a:p>
              <a:r>
                <a:rPr lang="el-GR" sz="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ΚΥΠΡΙΑΚΗ ΔΗΜΟΚΡΑΤΙΑ</a:t>
              </a:r>
              <a:endParaRPr lang="en-US" sz="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543" y="6211325"/>
              <a:ext cx="457170" cy="310628"/>
            </a:xfrm>
            <a:prstGeom prst="rect">
              <a:avLst/>
            </a:prstGeom>
          </p:spPr>
        </p:pic>
        <p:sp>
          <p:nvSpPr>
            <p:cNvPr id="11" name="TextBox 10"/>
            <p:cNvSpPr txBox="1"/>
            <p:nvPr/>
          </p:nvSpPr>
          <p:spPr>
            <a:xfrm>
              <a:off x="1565702" y="6550079"/>
              <a:ext cx="753549" cy="276999"/>
            </a:xfrm>
            <a:prstGeom prst="rect">
              <a:avLst/>
            </a:prstGeom>
            <a:noFill/>
          </p:spPr>
          <p:txBody>
            <a:bodyPr wrap="square" rtlCol="0">
              <a:spAutoFit/>
            </a:bodyPr>
            <a:lstStyle/>
            <a:p>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ΕΥΡΩΠΑΪΚΗ     </a:t>
              </a:r>
            </a:p>
            <a:p>
              <a:r>
                <a:rPr lang="el-GR"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ΕΝΩΣΗ</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97926" y="6241584"/>
              <a:ext cx="4488873" cy="307777"/>
            </a:xfrm>
            <a:prstGeom prst="rect">
              <a:avLst/>
            </a:prstGeom>
            <a:noFill/>
          </p:spPr>
          <p:txBody>
            <a:bodyPr wrap="square" rtlCol="0">
              <a:spAutoFit/>
            </a:bodyPr>
            <a:lstStyle/>
            <a:p>
              <a:r>
                <a:rPr lang="el-GR" sz="1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Επιχειρησιακό Πρόγραμμα «Θάλασσα» 2014-2020</a:t>
              </a:r>
              <a:endParaRPr lang="en-U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4124" y="6204923"/>
              <a:ext cx="376705" cy="344438"/>
            </a:xfrm>
            <a:prstGeom prst="rect">
              <a:avLst/>
            </a:prstGeom>
          </p:spPr>
        </p:pic>
        <p:sp>
          <p:nvSpPr>
            <p:cNvPr id="14" name="TextBox 13"/>
            <p:cNvSpPr txBox="1"/>
            <p:nvPr/>
          </p:nvSpPr>
          <p:spPr>
            <a:xfrm>
              <a:off x="8869677" y="6546892"/>
              <a:ext cx="1496291" cy="276999"/>
            </a:xfrm>
            <a:prstGeom prst="rect">
              <a:avLst/>
            </a:prstGeom>
            <a:noFill/>
          </p:spPr>
          <p:txBody>
            <a:bodyPr wrap="square" rtlCol="0">
              <a:spAutoFit/>
            </a:bodyPr>
            <a:lstStyle/>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ΤΜΗΜΑ ΑΛΙΕΙΑΣ </a:t>
              </a:r>
            </a:p>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ΘΑΛΑΣΣΙΩΝ ΕΡΕΥΝΩΝ</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426" y="6204923"/>
              <a:ext cx="874471" cy="374698"/>
            </a:xfrm>
            <a:prstGeom prst="rect">
              <a:avLst/>
            </a:prstGeom>
          </p:spPr>
        </p:pic>
      </p:grpSp>
      <p:sp>
        <p:nvSpPr>
          <p:cNvPr id="17" name="Rectangle 16"/>
          <p:cNvSpPr/>
          <p:nvPr/>
        </p:nvSpPr>
        <p:spPr>
          <a:xfrm>
            <a:off x="12017585" y="0"/>
            <a:ext cx="174415" cy="10411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96157" y="738712"/>
            <a:ext cx="6931777" cy="1943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7383" y="221940"/>
            <a:ext cx="10360265" cy="523220"/>
          </a:xfrm>
          <a:prstGeom prst="rect">
            <a:avLst/>
          </a:prstGeom>
          <a:noFill/>
        </p:spPr>
        <p:txBody>
          <a:bodyPr wrap="square" rtlCol="0">
            <a:spAutoFit/>
          </a:bodyPr>
          <a:lstStyle/>
          <a:p>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Απαραίτητη ενημέρωση καταναλωτή</a:t>
            </a:r>
            <a:endParaRPr lang="en-US"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1"/>
          <p:cNvSpPr>
            <a:spLocks noChangeArrowheads="1"/>
          </p:cNvSpPr>
          <p:nvPr/>
        </p:nvSpPr>
        <p:spPr bwMode="auto">
          <a:xfrm>
            <a:off x="357357" y="844311"/>
            <a:ext cx="11499999"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tabLst>
                <a:tab pos="457200" algn="l"/>
              </a:tabLst>
              <a:defRPr>
                <a:solidFill>
                  <a:schemeClr val="tx1"/>
                </a:solidFill>
                <a:latin typeface="Georgia" panose="02040502050405020303" pitchFamily="18" charset="0"/>
              </a:defRPr>
            </a:lvl1pPr>
            <a:lvl2pPr marL="742950" indent="-285750">
              <a:tabLst>
                <a:tab pos="457200" algn="l"/>
              </a:tabLst>
              <a:defRPr>
                <a:solidFill>
                  <a:schemeClr val="tx1"/>
                </a:solidFill>
                <a:latin typeface="Georgia" panose="02040502050405020303" pitchFamily="18" charset="0"/>
              </a:defRPr>
            </a:lvl2pPr>
            <a:lvl3pPr marL="1143000" indent="-228600">
              <a:tabLst>
                <a:tab pos="457200" algn="l"/>
              </a:tabLst>
              <a:defRPr>
                <a:solidFill>
                  <a:schemeClr val="tx1"/>
                </a:solidFill>
                <a:latin typeface="Georgia" panose="02040502050405020303" pitchFamily="18" charset="0"/>
              </a:defRPr>
            </a:lvl3pPr>
            <a:lvl4pPr marL="1600200" indent="-228600">
              <a:tabLst>
                <a:tab pos="457200" algn="l"/>
              </a:tabLst>
              <a:defRPr>
                <a:solidFill>
                  <a:schemeClr val="tx1"/>
                </a:solidFill>
                <a:latin typeface="Georgia" panose="02040502050405020303" pitchFamily="18" charset="0"/>
              </a:defRPr>
            </a:lvl4pPr>
            <a:lvl5pPr marL="2057400" indent="-228600">
              <a:tabLst>
                <a:tab pos="457200" algn="l"/>
              </a:tabLst>
              <a:defRPr>
                <a:solidFill>
                  <a:schemeClr val="tx1"/>
                </a:solidFill>
                <a:latin typeface="Georgia" panose="02040502050405020303" pitchFamily="18" charset="0"/>
              </a:defRPr>
            </a:lvl5pPr>
            <a:lvl6pPr marL="2514600" indent="-228600" fontAlgn="base">
              <a:spcBef>
                <a:spcPct val="0"/>
              </a:spcBef>
              <a:spcAft>
                <a:spcPct val="0"/>
              </a:spcAft>
              <a:tabLst>
                <a:tab pos="457200" algn="l"/>
              </a:tabLst>
              <a:defRPr>
                <a:solidFill>
                  <a:schemeClr val="tx1"/>
                </a:solidFill>
                <a:latin typeface="Georgia" panose="02040502050405020303" pitchFamily="18" charset="0"/>
              </a:defRPr>
            </a:lvl6pPr>
            <a:lvl7pPr marL="2971800" indent="-228600" fontAlgn="base">
              <a:spcBef>
                <a:spcPct val="0"/>
              </a:spcBef>
              <a:spcAft>
                <a:spcPct val="0"/>
              </a:spcAft>
              <a:tabLst>
                <a:tab pos="457200" algn="l"/>
              </a:tabLst>
              <a:defRPr>
                <a:solidFill>
                  <a:schemeClr val="tx1"/>
                </a:solidFill>
                <a:latin typeface="Georgia" panose="02040502050405020303" pitchFamily="18" charset="0"/>
              </a:defRPr>
            </a:lvl7pPr>
            <a:lvl8pPr marL="3429000" indent="-228600" fontAlgn="base">
              <a:spcBef>
                <a:spcPct val="0"/>
              </a:spcBef>
              <a:spcAft>
                <a:spcPct val="0"/>
              </a:spcAft>
              <a:tabLst>
                <a:tab pos="457200" algn="l"/>
              </a:tabLst>
              <a:defRPr>
                <a:solidFill>
                  <a:schemeClr val="tx1"/>
                </a:solidFill>
                <a:latin typeface="Georgia" panose="02040502050405020303" pitchFamily="18" charset="0"/>
              </a:defRPr>
            </a:lvl8pPr>
            <a:lvl9pPr marL="3886200" indent="-228600" fontAlgn="base">
              <a:spcBef>
                <a:spcPct val="0"/>
              </a:spcBef>
              <a:spcAft>
                <a:spcPct val="0"/>
              </a:spcAft>
              <a:tabLst>
                <a:tab pos="457200" algn="l"/>
              </a:tabLst>
              <a:defRPr>
                <a:solidFill>
                  <a:schemeClr val="tx1"/>
                </a:solidFill>
                <a:latin typeface="Georgia" panose="02040502050405020303" pitchFamily="18" charset="0"/>
              </a:defRPr>
            </a:lvl9pPr>
          </a:lstStyle>
          <a:p>
            <a:pPr eaLnBrk="0" hangingPunct="0"/>
            <a:r>
              <a:rPr lang="el-GR" altLang="zh-CN" sz="20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Περιοχή αλίευσης ή εκτροφής</a:t>
            </a:r>
            <a:endParaRPr lang="en-US"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eaLnBrk="0" hangingPunct="0"/>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endParaRPr lang="el-GR" altLang="zh-CN"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eaLnBrk="0" hangingPunct="0"/>
            <a:r>
              <a:rPr lang="el-GR" altLang="zh-CN" sz="2000" i="1" u="sng"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Αλιευτικά </a:t>
            </a:r>
            <a:r>
              <a:rPr lang="el-GR" altLang="zh-CN" sz="2000" i="1"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προϊόντα που έχουν αλιευθεί στη </a:t>
            </a:r>
            <a:r>
              <a:rPr lang="el-GR" altLang="zh-CN" sz="2000" i="1" u="sng"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θάλασσα:</a:t>
            </a:r>
            <a:endParaRPr lang="en-US"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eaLnBrk="0" hangingPunct="0"/>
            <a:endParaRPr lang="el-GR" altLang="zh-CN" sz="2000" b="1"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eaLnBrk="0" hangingPunct="0"/>
            <a:r>
              <a:rPr lang="el-GR" altLang="zh-CN" sz="2000" b="1"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Υποχρεωτική </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καθίσταται </a:t>
            </a:r>
            <a:r>
              <a:rPr lang="el-GR" altLang="zh-CN" sz="2000" b="1"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η αναγραφή της ονομασίας της αλιευτικής ζώνης του </a:t>
            </a:r>
            <a:r>
              <a:rPr lang="en-GB" altLang="zh-CN" sz="2000" b="1"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FAO </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(π.χ. Δυτικός Ινδικός Ωκεανός)</a:t>
            </a:r>
          </a:p>
          <a:p>
            <a:pPr eaLnBrk="0" hangingPunct="0"/>
            <a:endPar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Ειδικά για αλιεύματα που προέρχονται από τις περιοχές </a:t>
            </a:r>
            <a:r>
              <a:rPr lang="el-GR" altLang="zh-CN" sz="20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ΒΟΡΕΙΟΑΝΑΤΟΛΙΚΟΣ ΑΤΛΑΝΤΙΚΟΣ</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n-GB"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FAO</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27) και </a:t>
            </a:r>
            <a:r>
              <a:rPr lang="el-GR" altLang="zh-CN" sz="20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ΜΕΣΟΓΕΙΟΣ ΚΑΙ ΜΑΥΡΗ ΘΑΛΑΣΣΑ</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n-GB"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FAO</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37) θα πρέπει να αναγράφεται:  </a:t>
            </a:r>
            <a:endParaRPr lang="el-GR" altLang="zh-CN"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endPar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 ονομασίας της αλιευτικής ζώνης με διατύπωση κατανοητή προς τους καταναλωτές ή παράσταση της ζώνης μέσω χάρτη ή </a:t>
            </a:r>
            <a:r>
              <a:rPr lang="el-GR" altLang="zh-CN"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εικόνας</a:t>
            </a:r>
          </a:p>
          <a:p>
            <a:pPr algn="just" eaLnBrk="0" hangingPunct="0"/>
            <a:endParaRPr lang="en-US"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β)  και επιπλέον αναγραφή της ονομασίας της </a:t>
            </a:r>
            <a:r>
              <a:rPr lang="el-GR" altLang="zh-CN" sz="20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υποπεριοχής</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ή διαίρεσης ή και τα δυο όπως απαριθμούνται στον </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6" action="ppaction://hlinkfile"/>
              </a:rPr>
              <a:t>κατάλογο αλιευτικών ζωνών </a:t>
            </a:r>
            <a:r>
              <a:rPr lang="en-GB"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6" action="ppaction://hlinkfile"/>
              </a:rPr>
              <a:t>FAO</a:t>
            </a:r>
            <a:endParaRPr lang="en-US"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3818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1897087" cy="6751923"/>
            <a:chOff x="184583" y="622865"/>
            <a:chExt cx="11762607" cy="6204213"/>
          </a:xfrm>
        </p:grpSpPr>
        <p:sp>
          <p:nvSpPr>
            <p:cNvPr id="5" name="Rectangle 4"/>
            <p:cNvSpPr/>
            <p:nvPr/>
          </p:nvSpPr>
          <p:spPr>
            <a:xfrm>
              <a:off x="184583" y="622865"/>
              <a:ext cx="197026" cy="46269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5132" y="6093324"/>
              <a:ext cx="112720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34" y="6211325"/>
              <a:ext cx="362158" cy="368296"/>
            </a:xfrm>
            <a:prstGeom prst="rect">
              <a:avLst/>
            </a:prstGeom>
          </p:spPr>
        </p:pic>
        <p:sp>
          <p:nvSpPr>
            <p:cNvPr id="9" name="TextBox 8"/>
            <p:cNvSpPr txBox="1"/>
            <p:nvPr/>
          </p:nvSpPr>
          <p:spPr>
            <a:xfrm>
              <a:off x="381609" y="6593058"/>
              <a:ext cx="1379914" cy="184666"/>
            </a:xfrm>
            <a:prstGeom prst="rect">
              <a:avLst/>
            </a:prstGeom>
            <a:noFill/>
          </p:spPr>
          <p:txBody>
            <a:bodyPr wrap="square" rtlCol="0">
              <a:spAutoFit/>
            </a:bodyPr>
            <a:lstStyle/>
            <a:p>
              <a:r>
                <a:rPr lang="el-GR" sz="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ΚΥΠΡΙΑΚΗ ΔΗΜΟΚΡΑΤΙΑ</a:t>
              </a:r>
              <a:endParaRPr lang="en-US" sz="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543" y="6211325"/>
              <a:ext cx="457170" cy="310628"/>
            </a:xfrm>
            <a:prstGeom prst="rect">
              <a:avLst/>
            </a:prstGeom>
          </p:spPr>
        </p:pic>
        <p:sp>
          <p:nvSpPr>
            <p:cNvPr id="11" name="TextBox 10"/>
            <p:cNvSpPr txBox="1"/>
            <p:nvPr/>
          </p:nvSpPr>
          <p:spPr>
            <a:xfrm>
              <a:off x="1565702" y="6550079"/>
              <a:ext cx="753549" cy="276999"/>
            </a:xfrm>
            <a:prstGeom prst="rect">
              <a:avLst/>
            </a:prstGeom>
            <a:noFill/>
          </p:spPr>
          <p:txBody>
            <a:bodyPr wrap="square" rtlCol="0">
              <a:spAutoFit/>
            </a:bodyPr>
            <a:lstStyle/>
            <a:p>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ΕΥΡΩΠΑΪΚΗ     </a:t>
              </a:r>
            </a:p>
            <a:p>
              <a:r>
                <a:rPr lang="el-GR"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ΕΝΩΣΗ</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97926" y="6241584"/>
              <a:ext cx="4488873" cy="307777"/>
            </a:xfrm>
            <a:prstGeom prst="rect">
              <a:avLst/>
            </a:prstGeom>
            <a:noFill/>
          </p:spPr>
          <p:txBody>
            <a:bodyPr wrap="square" rtlCol="0">
              <a:spAutoFit/>
            </a:bodyPr>
            <a:lstStyle/>
            <a:p>
              <a:r>
                <a:rPr lang="el-GR" sz="1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Επιχειρησιακό Πρόγραμμα «Θάλασσα» 2014-2020</a:t>
              </a:r>
              <a:endParaRPr lang="en-U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4124" y="6204923"/>
              <a:ext cx="376705" cy="344438"/>
            </a:xfrm>
            <a:prstGeom prst="rect">
              <a:avLst/>
            </a:prstGeom>
          </p:spPr>
        </p:pic>
        <p:sp>
          <p:nvSpPr>
            <p:cNvPr id="14" name="TextBox 13"/>
            <p:cNvSpPr txBox="1"/>
            <p:nvPr/>
          </p:nvSpPr>
          <p:spPr>
            <a:xfrm>
              <a:off x="8869677" y="6546892"/>
              <a:ext cx="1496291" cy="276999"/>
            </a:xfrm>
            <a:prstGeom prst="rect">
              <a:avLst/>
            </a:prstGeom>
            <a:noFill/>
          </p:spPr>
          <p:txBody>
            <a:bodyPr wrap="square" rtlCol="0">
              <a:spAutoFit/>
            </a:bodyPr>
            <a:lstStyle/>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ΤΜΗΜΑ ΑΛΙΕΙΑΣ </a:t>
              </a:r>
            </a:p>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ΘΑΛΑΣΣΙΩΝ ΕΡΕΥΝΩΝ</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426" y="6204923"/>
              <a:ext cx="874471" cy="374698"/>
            </a:xfrm>
            <a:prstGeom prst="rect">
              <a:avLst/>
            </a:prstGeom>
          </p:spPr>
        </p:pic>
      </p:grpSp>
      <p:sp>
        <p:nvSpPr>
          <p:cNvPr id="17" name="Rectangle 16"/>
          <p:cNvSpPr/>
          <p:nvPr/>
        </p:nvSpPr>
        <p:spPr>
          <a:xfrm>
            <a:off x="12017585" y="0"/>
            <a:ext cx="174415" cy="10411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96157" y="738712"/>
            <a:ext cx="6931777" cy="1943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7383" y="221940"/>
            <a:ext cx="10360265" cy="523220"/>
          </a:xfrm>
          <a:prstGeom prst="rect">
            <a:avLst/>
          </a:prstGeom>
          <a:noFill/>
        </p:spPr>
        <p:txBody>
          <a:bodyPr wrap="square" rtlCol="0">
            <a:spAutoFit/>
          </a:bodyPr>
          <a:lstStyle/>
          <a:p>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Απαραίτητη ενημέρωση καταναλωτή</a:t>
            </a:r>
            <a:endParaRPr lang="en-US"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
          <p:cNvSpPr>
            <a:spLocks noChangeArrowheads="1"/>
          </p:cNvSpPr>
          <p:nvPr/>
        </p:nvSpPr>
        <p:spPr bwMode="auto">
          <a:xfrm>
            <a:off x="207705" y="702725"/>
            <a:ext cx="11897087"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tabLst>
                <a:tab pos="457200" algn="l"/>
              </a:tabLst>
              <a:defRPr>
                <a:solidFill>
                  <a:schemeClr val="tx1"/>
                </a:solidFill>
                <a:latin typeface="Georgia" panose="02040502050405020303" pitchFamily="18" charset="0"/>
              </a:defRPr>
            </a:lvl1pPr>
            <a:lvl2pPr marL="742950" indent="-285750">
              <a:tabLst>
                <a:tab pos="457200" algn="l"/>
              </a:tabLst>
              <a:defRPr>
                <a:solidFill>
                  <a:schemeClr val="tx1"/>
                </a:solidFill>
                <a:latin typeface="Georgia" panose="02040502050405020303" pitchFamily="18" charset="0"/>
              </a:defRPr>
            </a:lvl2pPr>
            <a:lvl3pPr marL="1143000" indent="-228600">
              <a:tabLst>
                <a:tab pos="457200" algn="l"/>
              </a:tabLst>
              <a:defRPr>
                <a:solidFill>
                  <a:schemeClr val="tx1"/>
                </a:solidFill>
                <a:latin typeface="Georgia" panose="02040502050405020303" pitchFamily="18" charset="0"/>
              </a:defRPr>
            </a:lvl3pPr>
            <a:lvl4pPr marL="1600200" indent="-228600">
              <a:tabLst>
                <a:tab pos="457200" algn="l"/>
              </a:tabLst>
              <a:defRPr>
                <a:solidFill>
                  <a:schemeClr val="tx1"/>
                </a:solidFill>
                <a:latin typeface="Georgia" panose="02040502050405020303" pitchFamily="18" charset="0"/>
              </a:defRPr>
            </a:lvl4pPr>
            <a:lvl5pPr marL="2057400" indent="-228600">
              <a:tabLst>
                <a:tab pos="457200" algn="l"/>
              </a:tabLst>
              <a:defRPr>
                <a:solidFill>
                  <a:schemeClr val="tx1"/>
                </a:solidFill>
                <a:latin typeface="Georgia" panose="02040502050405020303" pitchFamily="18" charset="0"/>
              </a:defRPr>
            </a:lvl5pPr>
            <a:lvl6pPr marL="2514600" indent="-228600" fontAlgn="base">
              <a:spcBef>
                <a:spcPct val="0"/>
              </a:spcBef>
              <a:spcAft>
                <a:spcPct val="0"/>
              </a:spcAft>
              <a:tabLst>
                <a:tab pos="457200" algn="l"/>
              </a:tabLst>
              <a:defRPr>
                <a:solidFill>
                  <a:schemeClr val="tx1"/>
                </a:solidFill>
                <a:latin typeface="Georgia" panose="02040502050405020303" pitchFamily="18" charset="0"/>
              </a:defRPr>
            </a:lvl6pPr>
            <a:lvl7pPr marL="2971800" indent="-228600" fontAlgn="base">
              <a:spcBef>
                <a:spcPct val="0"/>
              </a:spcBef>
              <a:spcAft>
                <a:spcPct val="0"/>
              </a:spcAft>
              <a:tabLst>
                <a:tab pos="457200" algn="l"/>
              </a:tabLst>
              <a:defRPr>
                <a:solidFill>
                  <a:schemeClr val="tx1"/>
                </a:solidFill>
                <a:latin typeface="Georgia" panose="02040502050405020303" pitchFamily="18" charset="0"/>
              </a:defRPr>
            </a:lvl7pPr>
            <a:lvl8pPr marL="3429000" indent="-228600" fontAlgn="base">
              <a:spcBef>
                <a:spcPct val="0"/>
              </a:spcBef>
              <a:spcAft>
                <a:spcPct val="0"/>
              </a:spcAft>
              <a:tabLst>
                <a:tab pos="457200" algn="l"/>
              </a:tabLst>
              <a:defRPr>
                <a:solidFill>
                  <a:schemeClr val="tx1"/>
                </a:solidFill>
                <a:latin typeface="Georgia" panose="02040502050405020303" pitchFamily="18" charset="0"/>
              </a:defRPr>
            </a:lvl8pPr>
            <a:lvl9pPr marL="3886200" indent="-228600" fontAlgn="base">
              <a:spcBef>
                <a:spcPct val="0"/>
              </a:spcBef>
              <a:spcAft>
                <a:spcPct val="0"/>
              </a:spcAft>
              <a:tabLst>
                <a:tab pos="457200" algn="l"/>
              </a:tabLst>
              <a:defRPr>
                <a:solidFill>
                  <a:schemeClr val="tx1"/>
                </a:solidFill>
                <a:latin typeface="Georgia" panose="02040502050405020303" pitchFamily="18" charset="0"/>
              </a:defRPr>
            </a:lvl9pPr>
          </a:lstStyle>
          <a:p>
            <a:pPr algn="just" eaLnBrk="0" hangingPunct="0"/>
            <a:r>
              <a:rPr lang="el-GR" altLang="zh-CN" sz="2000" i="1"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Αλιευτικά προϊόντα που αλιεύονται σε γλυκά νερά</a:t>
            </a:r>
            <a:endParaRPr lang="en-US"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endParaRPr lang="el-GR" altLang="zh-CN"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r>
              <a:rPr lang="el-GR" altLang="zh-CN"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Την </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ένδειξη των υδάτων προέλευσης του κράτους μέλους της ΕΕ από το οποίο προήλθε το προϊόν ή τα ύδατα προέλευσης τρίτης χώρας (π.χ. για το είδος πέρκα του Νείλου θα πρέπει να αναγράφεται Λίμνη Βικτώρια, Ουγκάντα)</a:t>
            </a:r>
          </a:p>
          <a:p>
            <a:pPr algn="just" eaLnBrk="0" hangingPunct="0"/>
            <a:endParaRPr lang="en-US"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r>
              <a:rPr lang="el-GR" altLang="zh-CN" sz="2000" i="1"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Προϊόντα υδατοκαλλιέργειας</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endParaRPr lang="en-US"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endPar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r>
              <a:rPr lang="el-GR" altLang="zh-CN"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Αναφορά </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του κράτους μέλους της ΕΕ ή της τρίτης χώρας που το προϊόν έχει φθάσει το ήμισυ ή περισσότερο του βάρους του ή έχει παραμείνει τουλάχιστον κατά το ήμισυ της περιόδου ανάπτυξης του ή στην περίπτωση των οστρακοειδών έχει υποστεί την τελική φάση εκτροφής ή καλλιέργειας επί 6 μήνες τουλάχιστον</a:t>
            </a:r>
          </a:p>
          <a:p>
            <a:pPr algn="just" eaLnBrk="0" hangingPunct="0"/>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endParaRPr lang="en-US"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r>
              <a:rPr lang="el-GR" altLang="zh-CN" sz="20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Σημειώνεται ότι εκτός από τις υποχρεωτικά αναγραφόμενες πληροφορίες που αναφέρονται για προϊόντα που έχουν αλιευθεί, που έχουν αλιευθεί σε γλυκά νερά ή που είναι προϊόν υδατοκαλλιέργειας οι επιχειρηματίες δύναται να αναφέρουν πιο συγκεκριμένη περιοχή </a:t>
            </a:r>
          </a:p>
        </p:txBody>
      </p:sp>
    </p:spTree>
    <p:extLst>
      <p:ext uri="{BB962C8B-B14F-4D97-AF65-F5344CB8AC3E}">
        <p14:creationId xmlns:p14="http://schemas.microsoft.com/office/powerpoint/2010/main" val="266328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1897087" cy="6751923"/>
            <a:chOff x="184583" y="622865"/>
            <a:chExt cx="11762607" cy="6204213"/>
          </a:xfrm>
        </p:grpSpPr>
        <p:sp>
          <p:nvSpPr>
            <p:cNvPr id="5" name="Rectangle 4"/>
            <p:cNvSpPr/>
            <p:nvPr/>
          </p:nvSpPr>
          <p:spPr>
            <a:xfrm>
              <a:off x="184583" y="622865"/>
              <a:ext cx="197026" cy="46269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5132" y="6093324"/>
              <a:ext cx="112720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34" y="6211325"/>
              <a:ext cx="362158" cy="368296"/>
            </a:xfrm>
            <a:prstGeom prst="rect">
              <a:avLst/>
            </a:prstGeom>
          </p:spPr>
        </p:pic>
        <p:sp>
          <p:nvSpPr>
            <p:cNvPr id="9" name="TextBox 8"/>
            <p:cNvSpPr txBox="1"/>
            <p:nvPr/>
          </p:nvSpPr>
          <p:spPr>
            <a:xfrm>
              <a:off x="381609" y="6593058"/>
              <a:ext cx="1379914" cy="184666"/>
            </a:xfrm>
            <a:prstGeom prst="rect">
              <a:avLst/>
            </a:prstGeom>
            <a:noFill/>
          </p:spPr>
          <p:txBody>
            <a:bodyPr wrap="square" rtlCol="0">
              <a:spAutoFit/>
            </a:bodyPr>
            <a:lstStyle/>
            <a:p>
              <a:r>
                <a:rPr lang="el-GR" sz="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ΚΥΠΡΙΑΚΗ ΔΗΜΟΚΡΑΤΙΑ</a:t>
              </a:r>
              <a:endParaRPr lang="en-US" sz="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543" y="6211325"/>
              <a:ext cx="457170" cy="310628"/>
            </a:xfrm>
            <a:prstGeom prst="rect">
              <a:avLst/>
            </a:prstGeom>
          </p:spPr>
        </p:pic>
        <p:sp>
          <p:nvSpPr>
            <p:cNvPr id="11" name="TextBox 10"/>
            <p:cNvSpPr txBox="1"/>
            <p:nvPr/>
          </p:nvSpPr>
          <p:spPr>
            <a:xfrm>
              <a:off x="1565702" y="6550079"/>
              <a:ext cx="753549" cy="276999"/>
            </a:xfrm>
            <a:prstGeom prst="rect">
              <a:avLst/>
            </a:prstGeom>
            <a:noFill/>
          </p:spPr>
          <p:txBody>
            <a:bodyPr wrap="square" rtlCol="0">
              <a:spAutoFit/>
            </a:bodyPr>
            <a:lstStyle/>
            <a:p>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ΕΥΡΩΠΑΪΚΗ     </a:t>
              </a:r>
            </a:p>
            <a:p>
              <a:r>
                <a:rPr lang="el-GR"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ΕΝΩΣΗ</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97926" y="6241584"/>
              <a:ext cx="4488873" cy="307777"/>
            </a:xfrm>
            <a:prstGeom prst="rect">
              <a:avLst/>
            </a:prstGeom>
            <a:noFill/>
          </p:spPr>
          <p:txBody>
            <a:bodyPr wrap="square" rtlCol="0">
              <a:spAutoFit/>
            </a:bodyPr>
            <a:lstStyle/>
            <a:p>
              <a:r>
                <a:rPr lang="el-GR" sz="1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Επιχειρησιακό Πρόγραμμα «Θάλασσα» 2014-2020</a:t>
              </a:r>
              <a:endParaRPr lang="en-U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4124" y="6204923"/>
              <a:ext cx="376705" cy="344438"/>
            </a:xfrm>
            <a:prstGeom prst="rect">
              <a:avLst/>
            </a:prstGeom>
          </p:spPr>
        </p:pic>
        <p:sp>
          <p:nvSpPr>
            <p:cNvPr id="14" name="TextBox 13"/>
            <p:cNvSpPr txBox="1"/>
            <p:nvPr/>
          </p:nvSpPr>
          <p:spPr>
            <a:xfrm>
              <a:off x="8869677" y="6546892"/>
              <a:ext cx="1496291" cy="276999"/>
            </a:xfrm>
            <a:prstGeom prst="rect">
              <a:avLst/>
            </a:prstGeom>
            <a:noFill/>
          </p:spPr>
          <p:txBody>
            <a:bodyPr wrap="square" rtlCol="0">
              <a:spAutoFit/>
            </a:bodyPr>
            <a:lstStyle/>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ΤΜΗΜΑ ΑΛΙΕΙΑΣ </a:t>
              </a:r>
            </a:p>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ΘΑΛΑΣΣΙΩΝ ΕΡΕΥΝΩΝ</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426" y="6204923"/>
              <a:ext cx="874471" cy="374698"/>
            </a:xfrm>
            <a:prstGeom prst="rect">
              <a:avLst/>
            </a:prstGeom>
          </p:spPr>
        </p:pic>
      </p:grpSp>
      <p:sp>
        <p:nvSpPr>
          <p:cNvPr id="17" name="Rectangle 16"/>
          <p:cNvSpPr/>
          <p:nvPr/>
        </p:nvSpPr>
        <p:spPr>
          <a:xfrm>
            <a:off x="12017585" y="0"/>
            <a:ext cx="174415" cy="10411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96157" y="738712"/>
            <a:ext cx="6931777" cy="1943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7383" y="221940"/>
            <a:ext cx="10360265" cy="523220"/>
          </a:xfrm>
          <a:prstGeom prst="rect">
            <a:avLst/>
          </a:prstGeom>
          <a:noFill/>
        </p:spPr>
        <p:txBody>
          <a:bodyPr wrap="square" rtlCol="0">
            <a:spAutoFit/>
          </a:bodyPr>
          <a:lstStyle/>
          <a:p>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Απαραίτητη ενημέρωση καταναλωτή</a:t>
            </a:r>
            <a:endParaRPr lang="en-US"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1"/>
          <p:cNvSpPr>
            <a:spLocks noChangeArrowheads="1"/>
          </p:cNvSpPr>
          <p:nvPr/>
        </p:nvSpPr>
        <p:spPr bwMode="auto">
          <a:xfrm>
            <a:off x="317441" y="942049"/>
            <a:ext cx="1137856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tabLst>
                <a:tab pos="457200" algn="l"/>
              </a:tabLst>
              <a:defRPr>
                <a:solidFill>
                  <a:schemeClr val="tx1"/>
                </a:solidFill>
                <a:latin typeface="Georgia" panose="02040502050405020303" pitchFamily="18" charset="0"/>
              </a:defRPr>
            </a:lvl1pPr>
            <a:lvl2pPr marL="742950" indent="-285750">
              <a:tabLst>
                <a:tab pos="457200" algn="l"/>
              </a:tabLst>
              <a:defRPr>
                <a:solidFill>
                  <a:schemeClr val="tx1"/>
                </a:solidFill>
                <a:latin typeface="Georgia" panose="02040502050405020303" pitchFamily="18" charset="0"/>
              </a:defRPr>
            </a:lvl2pPr>
            <a:lvl3pPr marL="1143000" indent="-228600">
              <a:tabLst>
                <a:tab pos="457200" algn="l"/>
              </a:tabLst>
              <a:defRPr>
                <a:solidFill>
                  <a:schemeClr val="tx1"/>
                </a:solidFill>
                <a:latin typeface="Georgia" panose="02040502050405020303" pitchFamily="18" charset="0"/>
              </a:defRPr>
            </a:lvl3pPr>
            <a:lvl4pPr marL="1600200" indent="-228600">
              <a:tabLst>
                <a:tab pos="457200" algn="l"/>
              </a:tabLst>
              <a:defRPr>
                <a:solidFill>
                  <a:schemeClr val="tx1"/>
                </a:solidFill>
                <a:latin typeface="Georgia" panose="02040502050405020303" pitchFamily="18" charset="0"/>
              </a:defRPr>
            </a:lvl4pPr>
            <a:lvl5pPr marL="2057400" indent="-228600">
              <a:tabLst>
                <a:tab pos="457200" algn="l"/>
              </a:tabLst>
              <a:defRPr>
                <a:solidFill>
                  <a:schemeClr val="tx1"/>
                </a:solidFill>
                <a:latin typeface="Georgia" panose="02040502050405020303" pitchFamily="18" charset="0"/>
              </a:defRPr>
            </a:lvl5pPr>
            <a:lvl6pPr marL="2514600" indent="-228600" fontAlgn="base">
              <a:spcBef>
                <a:spcPct val="0"/>
              </a:spcBef>
              <a:spcAft>
                <a:spcPct val="0"/>
              </a:spcAft>
              <a:tabLst>
                <a:tab pos="457200" algn="l"/>
              </a:tabLst>
              <a:defRPr>
                <a:solidFill>
                  <a:schemeClr val="tx1"/>
                </a:solidFill>
                <a:latin typeface="Georgia" panose="02040502050405020303" pitchFamily="18" charset="0"/>
              </a:defRPr>
            </a:lvl6pPr>
            <a:lvl7pPr marL="2971800" indent="-228600" fontAlgn="base">
              <a:spcBef>
                <a:spcPct val="0"/>
              </a:spcBef>
              <a:spcAft>
                <a:spcPct val="0"/>
              </a:spcAft>
              <a:tabLst>
                <a:tab pos="457200" algn="l"/>
              </a:tabLst>
              <a:defRPr>
                <a:solidFill>
                  <a:schemeClr val="tx1"/>
                </a:solidFill>
                <a:latin typeface="Georgia" panose="02040502050405020303" pitchFamily="18" charset="0"/>
              </a:defRPr>
            </a:lvl7pPr>
            <a:lvl8pPr marL="3429000" indent="-228600" fontAlgn="base">
              <a:spcBef>
                <a:spcPct val="0"/>
              </a:spcBef>
              <a:spcAft>
                <a:spcPct val="0"/>
              </a:spcAft>
              <a:tabLst>
                <a:tab pos="457200" algn="l"/>
              </a:tabLst>
              <a:defRPr>
                <a:solidFill>
                  <a:schemeClr val="tx1"/>
                </a:solidFill>
                <a:latin typeface="Georgia" panose="02040502050405020303" pitchFamily="18" charset="0"/>
              </a:defRPr>
            </a:lvl8pPr>
            <a:lvl9pPr marL="3886200" indent="-228600" fontAlgn="base">
              <a:spcBef>
                <a:spcPct val="0"/>
              </a:spcBef>
              <a:spcAft>
                <a:spcPct val="0"/>
              </a:spcAft>
              <a:tabLst>
                <a:tab pos="457200" algn="l"/>
              </a:tabLst>
              <a:defRPr>
                <a:solidFill>
                  <a:schemeClr val="tx1"/>
                </a:solidFill>
                <a:latin typeface="Georgia" panose="02040502050405020303" pitchFamily="18" charset="0"/>
              </a:defRPr>
            </a:lvl9pPr>
          </a:lstStyle>
          <a:p>
            <a:r>
              <a:rPr lang="el-GR" altLang="zh-CN" sz="2000" b="1"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Κατηγορία Αλιευτικού </a:t>
            </a:r>
            <a:r>
              <a:rPr lang="el-GR" altLang="zh-CN" sz="2000" b="1" u="sng"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Εργαλείου</a:t>
            </a:r>
            <a:endParaRPr lang="el-GR" altLang="zh-CN" sz="2000" b="1"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Η αναγραφή της κατηγορίας του αλιευτικού εργαλείου είναι νέα πρόσθετη υποχρεωτική </a:t>
            </a:r>
            <a:r>
              <a:rPr lang="el-GR" altLang="zh-CN"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πληροφόρηση</a:t>
            </a:r>
            <a:endParaRPr lang="en-US" altLang="zh-CN"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endPar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r>
              <a:rPr lang="el-GR" altLang="zh-CN" sz="1600" b="1" u="sng"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Αλιευτικά Εργαλεία</a:t>
            </a:r>
            <a:endParaRPr lang="el-GR" altLang="zh-CN"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eaLnBrk="0" hangingPunct="0"/>
            <a:r>
              <a:rPr lang="el-GR" altLang="zh-CN" sz="1600" b="1"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Γρίποι</a:t>
            </a:r>
            <a:r>
              <a:rPr lang="el-GR" altLang="zh-CN"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:Περιλαμβάνει τις </a:t>
            </a:r>
            <a:r>
              <a:rPr lang="el-GR" altLang="zh-CN" sz="16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Πεζότρατες</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Δανέζικοι γρίποι, Σκωτσέζικοι γρίποι, Ζευγαρωτοί γρίποι</a:t>
            </a:r>
            <a:endParaRPr lang="en-US"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eaLnBrk="0" hangingPunct="0"/>
            <a:r>
              <a:rPr lang="el-GR" altLang="zh-CN" sz="1600" b="1"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Τράτες</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Περιλαμβάνει τις </a:t>
            </a:r>
            <a:r>
              <a:rPr lang="el-GR" altLang="zh-CN" sz="16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Δοκότρατες</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τράτες βυθού με πόρτες, τράτες βυθού με ζευγαρωτά σκάφη, </a:t>
            </a:r>
            <a:r>
              <a:rPr lang="el-GR" altLang="zh-CN" sz="16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μεσοπελαγικές</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τράτες  με πόρτες, πελαγικές τράτες με ζευγαρωτά σκάφη, δίδυμες τράτες με πόρτες</a:t>
            </a:r>
            <a:endParaRPr lang="en-US"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eaLnBrk="0" hangingPunct="0"/>
            <a:r>
              <a:rPr lang="el-GR" altLang="zh-CN" sz="1600" b="1"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Απλάδια δίχτυα και παρεμφερή δίκτυα</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Περιλαμβάνει τα Στάσιμα απλάδια δίχτυα (αγκυροβολημένα), παρασυρόμενα δίκτυα, κυκλωτικά απλάδια δίχτυα, </a:t>
            </a:r>
            <a:r>
              <a:rPr lang="el-GR" altLang="zh-CN" sz="16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μανωμένα</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δίχτυα, συνδυασμός </a:t>
            </a:r>
            <a:r>
              <a:rPr lang="el-GR" altLang="zh-CN" sz="16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μανωμένων</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και απλαδιών διχτυών</a:t>
            </a:r>
            <a:endParaRPr lang="en-US"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eaLnBrk="0" hangingPunct="0"/>
            <a:r>
              <a:rPr lang="el-GR" altLang="zh-CN" sz="1600" b="1"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Κυκλωτικά δίχτυα και δίχτυα τύπου </a:t>
            </a:r>
            <a:r>
              <a:rPr lang="el-GR" altLang="zh-CN" sz="1600" b="1" u="sng"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αθερινολόγου</a:t>
            </a:r>
            <a:r>
              <a:rPr lang="el-GR" altLang="zh-CN" sz="1600"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Περιλαμβάνει τα Γρι </a:t>
            </a:r>
            <a:r>
              <a:rPr lang="el-GR" altLang="zh-CN" sz="16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γρι</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χωρίς </a:t>
            </a:r>
            <a:r>
              <a:rPr lang="el-GR" altLang="zh-CN" sz="16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συστολέα</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n-GB" altLang="zh-CN" sz="16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Lamparo</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δίχτυα τύπου </a:t>
            </a:r>
            <a:r>
              <a:rPr lang="el-GR" altLang="zh-CN" sz="16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αθερινολόγου</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των οποίων ο χειρισμός γίνεται από σκάφος, δίχτυα τύπου </a:t>
            </a:r>
            <a:r>
              <a:rPr lang="el-GR" altLang="zh-CN" sz="16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αθερινολόγου</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στάσιμα των οποίων ο χειρισμός γίνεται από την ακτή</a:t>
            </a:r>
            <a:endParaRPr lang="en-US"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eaLnBrk="0" hangingPunct="0"/>
            <a:r>
              <a:rPr lang="el-GR" altLang="zh-CN" sz="1600" b="1"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Αγκίστρια και πετονιές</a:t>
            </a:r>
            <a:r>
              <a:rPr lang="el-GR" altLang="zh-CN"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Περιλαμβάνει τις Πετονιές χειρός και πετονιές με καλάμι (των οποίων ο χειρισμός γίνεται με το χέρι), Πετονιές χειρός και πετονιές με καλάμι (των οποίων ο χειρισμός γίνεται με βοήθεια μηχανής), στάσιμα παραγάδια, παρασυρόμενα παραγάδια, συρτές </a:t>
            </a:r>
            <a:endParaRPr lang="en-US"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eaLnBrk="0" hangingPunct="0"/>
            <a:r>
              <a:rPr lang="el-GR" altLang="zh-CN" sz="1600" b="1" u="sng"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Δράγες</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Περιλαμβάνει τις </a:t>
            </a:r>
            <a:r>
              <a:rPr lang="el-GR" altLang="zh-CN" sz="16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Δράγες</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που σύρονται από σκάφος, </a:t>
            </a:r>
            <a:r>
              <a:rPr lang="el-GR" altLang="zh-CN" sz="16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δράγες</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χειρός των οποίων ο χειρισμός γίνεται από σκάφος, μηχανικές </a:t>
            </a:r>
            <a:r>
              <a:rPr lang="el-GR" altLang="zh-CN" sz="16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δράγες</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συμπεριλαμβανομένων των απορροφητικών </a:t>
            </a:r>
            <a:r>
              <a:rPr lang="el-GR" altLang="zh-CN" sz="16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δραγών</a:t>
            </a:r>
            <a:endParaRPr lang="en-US"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eaLnBrk="0" hangingPunct="0"/>
            <a:r>
              <a:rPr lang="el-GR" altLang="zh-CN" sz="1600" b="1"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Κιούρτοι και παγίδες</a:t>
            </a:r>
            <a:r>
              <a:rPr lang="el-GR" altLang="zh-CN"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Περιλαμβάνει τα </a:t>
            </a:r>
            <a:r>
              <a:rPr lang="el-GR" altLang="zh-CN" sz="16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Κοφινέλα</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(κιούρτοι)         </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altLang="zh-CN"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459659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1897087" cy="6751923"/>
            <a:chOff x="184583" y="622865"/>
            <a:chExt cx="11762607" cy="6204213"/>
          </a:xfrm>
        </p:grpSpPr>
        <p:sp>
          <p:nvSpPr>
            <p:cNvPr id="5" name="Rectangle 4"/>
            <p:cNvSpPr/>
            <p:nvPr/>
          </p:nvSpPr>
          <p:spPr>
            <a:xfrm>
              <a:off x="184583" y="622865"/>
              <a:ext cx="197026" cy="46269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5132" y="6093324"/>
              <a:ext cx="112720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34" y="6211325"/>
              <a:ext cx="362158" cy="368296"/>
            </a:xfrm>
            <a:prstGeom prst="rect">
              <a:avLst/>
            </a:prstGeom>
          </p:spPr>
        </p:pic>
        <p:sp>
          <p:nvSpPr>
            <p:cNvPr id="9" name="TextBox 8"/>
            <p:cNvSpPr txBox="1"/>
            <p:nvPr/>
          </p:nvSpPr>
          <p:spPr>
            <a:xfrm>
              <a:off x="381609" y="6593058"/>
              <a:ext cx="1379914" cy="184666"/>
            </a:xfrm>
            <a:prstGeom prst="rect">
              <a:avLst/>
            </a:prstGeom>
            <a:noFill/>
          </p:spPr>
          <p:txBody>
            <a:bodyPr wrap="square" rtlCol="0">
              <a:spAutoFit/>
            </a:bodyPr>
            <a:lstStyle/>
            <a:p>
              <a:r>
                <a:rPr lang="el-GR" sz="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ΚΥΠΡΙΑΚΗ ΔΗΜΟΚΡΑΤΙΑ</a:t>
              </a:r>
              <a:endParaRPr lang="en-US" sz="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543" y="6211325"/>
              <a:ext cx="457170" cy="310628"/>
            </a:xfrm>
            <a:prstGeom prst="rect">
              <a:avLst/>
            </a:prstGeom>
          </p:spPr>
        </p:pic>
        <p:sp>
          <p:nvSpPr>
            <p:cNvPr id="11" name="TextBox 10"/>
            <p:cNvSpPr txBox="1"/>
            <p:nvPr/>
          </p:nvSpPr>
          <p:spPr>
            <a:xfrm>
              <a:off x="1565702" y="6550079"/>
              <a:ext cx="753549" cy="276999"/>
            </a:xfrm>
            <a:prstGeom prst="rect">
              <a:avLst/>
            </a:prstGeom>
            <a:noFill/>
          </p:spPr>
          <p:txBody>
            <a:bodyPr wrap="square" rtlCol="0">
              <a:spAutoFit/>
            </a:bodyPr>
            <a:lstStyle/>
            <a:p>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ΕΥΡΩΠΑΪΚΗ     </a:t>
              </a:r>
            </a:p>
            <a:p>
              <a:r>
                <a:rPr lang="el-GR"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ΕΝΩΣΗ</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97926" y="6241584"/>
              <a:ext cx="4488873" cy="307777"/>
            </a:xfrm>
            <a:prstGeom prst="rect">
              <a:avLst/>
            </a:prstGeom>
            <a:noFill/>
          </p:spPr>
          <p:txBody>
            <a:bodyPr wrap="square" rtlCol="0">
              <a:spAutoFit/>
            </a:bodyPr>
            <a:lstStyle/>
            <a:p>
              <a:r>
                <a:rPr lang="el-GR" sz="1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Επιχειρησιακό Πρόγραμμα «Θάλασσα» 2014-2020</a:t>
              </a:r>
              <a:endParaRPr lang="en-U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4124" y="6204923"/>
              <a:ext cx="376705" cy="344438"/>
            </a:xfrm>
            <a:prstGeom prst="rect">
              <a:avLst/>
            </a:prstGeom>
          </p:spPr>
        </p:pic>
        <p:sp>
          <p:nvSpPr>
            <p:cNvPr id="14" name="TextBox 13"/>
            <p:cNvSpPr txBox="1"/>
            <p:nvPr/>
          </p:nvSpPr>
          <p:spPr>
            <a:xfrm>
              <a:off x="8869677" y="6546892"/>
              <a:ext cx="1496291" cy="276999"/>
            </a:xfrm>
            <a:prstGeom prst="rect">
              <a:avLst/>
            </a:prstGeom>
            <a:noFill/>
          </p:spPr>
          <p:txBody>
            <a:bodyPr wrap="square" rtlCol="0">
              <a:spAutoFit/>
            </a:bodyPr>
            <a:lstStyle/>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ΤΜΗΜΑ ΑΛΙΕΙΑΣ </a:t>
              </a:r>
            </a:p>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ΘΑΛΑΣΣΙΩΝ ΕΡΕΥΝΩΝ</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426" y="6204923"/>
              <a:ext cx="874471" cy="374698"/>
            </a:xfrm>
            <a:prstGeom prst="rect">
              <a:avLst/>
            </a:prstGeom>
          </p:spPr>
        </p:pic>
      </p:grpSp>
      <p:sp>
        <p:nvSpPr>
          <p:cNvPr id="17" name="Rectangle 16"/>
          <p:cNvSpPr/>
          <p:nvPr/>
        </p:nvSpPr>
        <p:spPr>
          <a:xfrm>
            <a:off x="12017585" y="0"/>
            <a:ext cx="174415" cy="10411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96157" y="738712"/>
            <a:ext cx="6931777" cy="1943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7383" y="221940"/>
            <a:ext cx="10360265" cy="523220"/>
          </a:xfrm>
          <a:prstGeom prst="rect">
            <a:avLst/>
          </a:prstGeom>
          <a:noFill/>
        </p:spPr>
        <p:txBody>
          <a:bodyPr wrap="square" rtlCol="0">
            <a:spAutoFit/>
          </a:bodyPr>
          <a:lstStyle/>
          <a:p>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Απαραίτητη ενημέρωση καταναλωτή</a:t>
            </a:r>
            <a:endParaRPr lang="en-US"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
          <p:cNvSpPr>
            <a:spLocks noChangeArrowheads="1"/>
          </p:cNvSpPr>
          <p:nvPr/>
        </p:nvSpPr>
        <p:spPr bwMode="auto">
          <a:xfrm>
            <a:off x="354764" y="911807"/>
            <a:ext cx="1145762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tabLst>
                <a:tab pos="457200" algn="l"/>
              </a:tabLst>
              <a:defRPr>
                <a:solidFill>
                  <a:schemeClr val="tx1"/>
                </a:solidFill>
                <a:latin typeface="Georgia" panose="02040502050405020303" pitchFamily="18" charset="0"/>
              </a:defRPr>
            </a:lvl1pPr>
            <a:lvl2pPr marL="742950" indent="-285750">
              <a:tabLst>
                <a:tab pos="457200" algn="l"/>
              </a:tabLst>
              <a:defRPr>
                <a:solidFill>
                  <a:schemeClr val="tx1"/>
                </a:solidFill>
                <a:latin typeface="Georgia" panose="02040502050405020303" pitchFamily="18" charset="0"/>
              </a:defRPr>
            </a:lvl2pPr>
            <a:lvl3pPr marL="1143000" indent="-228600">
              <a:tabLst>
                <a:tab pos="457200" algn="l"/>
              </a:tabLst>
              <a:defRPr>
                <a:solidFill>
                  <a:schemeClr val="tx1"/>
                </a:solidFill>
                <a:latin typeface="Georgia" panose="02040502050405020303" pitchFamily="18" charset="0"/>
              </a:defRPr>
            </a:lvl3pPr>
            <a:lvl4pPr marL="1600200" indent="-228600">
              <a:tabLst>
                <a:tab pos="457200" algn="l"/>
              </a:tabLst>
              <a:defRPr>
                <a:solidFill>
                  <a:schemeClr val="tx1"/>
                </a:solidFill>
                <a:latin typeface="Georgia" panose="02040502050405020303" pitchFamily="18" charset="0"/>
              </a:defRPr>
            </a:lvl4pPr>
            <a:lvl5pPr marL="2057400" indent="-228600">
              <a:tabLst>
                <a:tab pos="457200" algn="l"/>
              </a:tabLst>
              <a:defRPr>
                <a:solidFill>
                  <a:schemeClr val="tx1"/>
                </a:solidFill>
                <a:latin typeface="Georgia" panose="02040502050405020303" pitchFamily="18" charset="0"/>
              </a:defRPr>
            </a:lvl5pPr>
            <a:lvl6pPr marL="2514600" indent="-228600" fontAlgn="base">
              <a:spcBef>
                <a:spcPct val="0"/>
              </a:spcBef>
              <a:spcAft>
                <a:spcPct val="0"/>
              </a:spcAft>
              <a:tabLst>
                <a:tab pos="457200" algn="l"/>
              </a:tabLst>
              <a:defRPr>
                <a:solidFill>
                  <a:schemeClr val="tx1"/>
                </a:solidFill>
                <a:latin typeface="Georgia" panose="02040502050405020303" pitchFamily="18" charset="0"/>
              </a:defRPr>
            </a:lvl6pPr>
            <a:lvl7pPr marL="2971800" indent="-228600" fontAlgn="base">
              <a:spcBef>
                <a:spcPct val="0"/>
              </a:spcBef>
              <a:spcAft>
                <a:spcPct val="0"/>
              </a:spcAft>
              <a:tabLst>
                <a:tab pos="457200" algn="l"/>
              </a:tabLst>
              <a:defRPr>
                <a:solidFill>
                  <a:schemeClr val="tx1"/>
                </a:solidFill>
                <a:latin typeface="Georgia" panose="02040502050405020303" pitchFamily="18" charset="0"/>
              </a:defRPr>
            </a:lvl7pPr>
            <a:lvl8pPr marL="3429000" indent="-228600" fontAlgn="base">
              <a:spcBef>
                <a:spcPct val="0"/>
              </a:spcBef>
              <a:spcAft>
                <a:spcPct val="0"/>
              </a:spcAft>
              <a:tabLst>
                <a:tab pos="457200" algn="l"/>
              </a:tabLst>
              <a:defRPr>
                <a:solidFill>
                  <a:schemeClr val="tx1"/>
                </a:solidFill>
                <a:latin typeface="Georgia" panose="02040502050405020303" pitchFamily="18" charset="0"/>
              </a:defRPr>
            </a:lvl8pPr>
            <a:lvl9pPr marL="3886200" indent="-228600" fontAlgn="base">
              <a:spcBef>
                <a:spcPct val="0"/>
              </a:spcBef>
              <a:spcAft>
                <a:spcPct val="0"/>
              </a:spcAft>
              <a:tabLst>
                <a:tab pos="457200" algn="l"/>
              </a:tabLst>
              <a:defRPr>
                <a:solidFill>
                  <a:schemeClr val="tx1"/>
                </a:solidFill>
                <a:latin typeface="Georgia" panose="02040502050405020303" pitchFamily="18" charset="0"/>
              </a:defRPr>
            </a:lvl9pPr>
          </a:lstStyle>
          <a:p>
            <a:r>
              <a:rPr lang="el-GR" altLang="zh-CN" sz="2000" b="1"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Αποψυγμένα </a:t>
            </a:r>
            <a:r>
              <a:rPr lang="el-GR" altLang="zh-CN" sz="2000" b="1" u="sng"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Προϊόντα</a:t>
            </a:r>
          </a:p>
          <a:p>
            <a:endParaRPr lang="en-US" altLang="zh-CN" sz="2000"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Στην περίπτωση που κατεψυγμένο προϊόν τίθεται προς πώληση αφού έχει προηγηθεί η απόψυξη του, τότε είναι υποχρεωτικό να αναφέρεται η πληροφορία αυτή (π.χ. αναγραφή της λέξης «αποψυχθέν»)</a:t>
            </a:r>
          </a:p>
          <a:p>
            <a:pPr algn="just" eaLnBrk="0" hangingPunct="0"/>
            <a:endParaRPr lang="en-US"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Η πληροφόρηση αυτή δεν είναι υποχρεωτικό να αναγράφεται στην περίπτωση που</a:t>
            </a:r>
            <a:endParaRPr lang="en-US"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buFontTx/>
              <a:buChar char="•"/>
            </a:pPr>
            <a:r>
              <a:rPr lang="el-GR" altLang="zh-CN"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αφορά </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συστατικά που περιέχονται στο τελικό προϊόν</a:t>
            </a:r>
            <a:endParaRPr lang="en-US"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buFontTx/>
              <a:buChar char="•"/>
            </a:pPr>
            <a:r>
              <a:rPr lang="el-GR" altLang="zh-CN"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τρόφιμα </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για τα οποία η κατάψυξη είναι απαραίτητο τεχνικό βήμα της παραγωγικής διαδικασίας</a:t>
            </a:r>
            <a:endParaRPr lang="en-US"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buFontTx/>
              <a:buChar char="•"/>
            </a:pPr>
            <a:r>
              <a:rPr lang="el-GR" altLang="zh-CN"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προϊόντα </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αλιείας και υδατοκαλλιέργειας που έχουν προηγουμένως καταψυχθεί για λόγους ασφάλειας της υγείας, σύμφωνα με το παράρτημα ΙΙΙ τμήμα </a:t>
            </a:r>
            <a:r>
              <a:rPr lang="en-GB"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VIII</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του κανονισμού (ΕΚ) αριθ. 853/2004</a:t>
            </a:r>
            <a:endParaRPr lang="en-US"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just" eaLnBrk="0" hangingPunct="0">
              <a:buFontTx/>
              <a:buChar char="•"/>
            </a:pPr>
            <a:r>
              <a:rPr lang="el-GR" altLang="zh-CN"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προϊόντα </a:t>
            </a:r>
            <a:r>
              <a:rPr lang="el-GR" altLang="zh-CN"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αλιείας και προϊόντα υδατοκαλλιέργειας που έχουν προηγουμένως αποψυχθεί πριν από το κάπνισμα, το αλάτισμα, το μαγείρεμα, τη διατήρηση </a:t>
            </a:r>
          </a:p>
        </p:txBody>
      </p:sp>
    </p:spTree>
    <p:extLst>
      <p:ext uri="{BB962C8B-B14F-4D97-AF65-F5344CB8AC3E}">
        <p14:creationId xmlns:p14="http://schemas.microsoft.com/office/powerpoint/2010/main" val="2327880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1897087" cy="6751923"/>
            <a:chOff x="184583" y="622865"/>
            <a:chExt cx="11762607" cy="6204213"/>
          </a:xfrm>
        </p:grpSpPr>
        <p:sp>
          <p:nvSpPr>
            <p:cNvPr id="5" name="Rectangle 4"/>
            <p:cNvSpPr/>
            <p:nvPr/>
          </p:nvSpPr>
          <p:spPr>
            <a:xfrm>
              <a:off x="184583" y="622865"/>
              <a:ext cx="197026" cy="46269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5132" y="6093324"/>
              <a:ext cx="112720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34" y="6211325"/>
              <a:ext cx="362158" cy="368296"/>
            </a:xfrm>
            <a:prstGeom prst="rect">
              <a:avLst/>
            </a:prstGeom>
          </p:spPr>
        </p:pic>
        <p:sp>
          <p:nvSpPr>
            <p:cNvPr id="9" name="TextBox 8"/>
            <p:cNvSpPr txBox="1"/>
            <p:nvPr/>
          </p:nvSpPr>
          <p:spPr>
            <a:xfrm>
              <a:off x="381609" y="6593058"/>
              <a:ext cx="1379914" cy="184666"/>
            </a:xfrm>
            <a:prstGeom prst="rect">
              <a:avLst/>
            </a:prstGeom>
            <a:noFill/>
          </p:spPr>
          <p:txBody>
            <a:bodyPr wrap="square" rtlCol="0">
              <a:spAutoFit/>
            </a:bodyPr>
            <a:lstStyle/>
            <a:p>
              <a:r>
                <a:rPr lang="el-GR" sz="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ΚΥΠΡΙΑΚΗ ΔΗΜΟΚΡΑΤΙΑ</a:t>
              </a:r>
              <a:endParaRPr lang="en-US" sz="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543" y="6211325"/>
              <a:ext cx="457170" cy="310628"/>
            </a:xfrm>
            <a:prstGeom prst="rect">
              <a:avLst/>
            </a:prstGeom>
          </p:spPr>
        </p:pic>
        <p:sp>
          <p:nvSpPr>
            <p:cNvPr id="11" name="TextBox 10"/>
            <p:cNvSpPr txBox="1"/>
            <p:nvPr/>
          </p:nvSpPr>
          <p:spPr>
            <a:xfrm>
              <a:off x="1565702" y="6550079"/>
              <a:ext cx="753549" cy="276999"/>
            </a:xfrm>
            <a:prstGeom prst="rect">
              <a:avLst/>
            </a:prstGeom>
            <a:noFill/>
          </p:spPr>
          <p:txBody>
            <a:bodyPr wrap="square" rtlCol="0">
              <a:spAutoFit/>
            </a:bodyPr>
            <a:lstStyle/>
            <a:p>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ΕΥΡΩΠΑΪΚΗ     </a:t>
              </a:r>
            </a:p>
            <a:p>
              <a:r>
                <a:rPr lang="el-GR"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ΕΝΩΣΗ</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97926" y="6241584"/>
              <a:ext cx="4488873" cy="307777"/>
            </a:xfrm>
            <a:prstGeom prst="rect">
              <a:avLst/>
            </a:prstGeom>
            <a:noFill/>
          </p:spPr>
          <p:txBody>
            <a:bodyPr wrap="square" rtlCol="0">
              <a:spAutoFit/>
            </a:bodyPr>
            <a:lstStyle/>
            <a:p>
              <a:r>
                <a:rPr lang="el-GR" sz="1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Επιχειρησιακό Πρόγραμμα «Θάλασσα» 2014-2020</a:t>
              </a:r>
              <a:endParaRPr lang="en-U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4124" y="6204923"/>
              <a:ext cx="376705" cy="344438"/>
            </a:xfrm>
            <a:prstGeom prst="rect">
              <a:avLst/>
            </a:prstGeom>
          </p:spPr>
        </p:pic>
        <p:sp>
          <p:nvSpPr>
            <p:cNvPr id="14" name="TextBox 13"/>
            <p:cNvSpPr txBox="1"/>
            <p:nvPr/>
          </p:nvSpPr>
          <p:spPr>
            <a:xfrm>
              <a:off x="8869677" y="6546892"/>
              <a:ext cx="1496291" cy="276999"/>
            </a:xfrm>
            <a:prstGeom prst="rect">
              <a:avLst/>
            </a:prstGeom>
            <a:noFill/>
          </p:spPr>
          <p:txBody>
            <a:bodyPr wrap="square" rtlCol="0">
              <a:spAutoFit/>
            </a:bodyPr>
            <a:lstStyle/>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ΤΜΗΜΑ ΑΛΙΕΙΑΣ </a:t>
              </a:r>
            </a:p>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ΘΑΛΑΣΣΙΩΝ ΕΡΕΥΝΩΝ</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426" y="6204923"/>
              <a:ext cx="874471" cy="374698"/>
            </a:xfrm>
            <a:prstGeom prst="rect">
              <a:avLst/>
            </a:prstGeom>
          </p:spPr>
        </p:pic>
      </p:grpSp>
      <p:sp>
        <p:nvSpPr>
          <p:cNvPr id="17" name="Rectangle 16"/>
          <p:cNvSpPr/>
          <p:nvPr/>
        </p:nvSpPr>
        <p:spPr>
          <a:xfrm>
            <a:off x="12017585" y="0"/>
            <a:ext cx="174415" cy="10411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96157" y="738712"/>
            <a:ext cx="6931777" cy="1943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7383" y="221940"/>
            <a:ext cx="10360265" cy="523220"/>
          </a:xfrm>
          <a:prstGeom prst="rect">
            <a:avLst/>
          </a:prstGeom>
          <a:noFill/>
        </p:spPr>
        <p:txBody>
          <a:bodyPr wrap="square" rtlCol="0">
            <a:spAutoFit/>
          </a:bodyPr>
          <a:lstStyle/>
          <a:p>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Απαραίτητη ενημέρωση καταναλωτή</a:t>
            </a:r>
            <a:r>
              <a:rPr lang="en-US"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t>
            </a:r>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Εξαιρέσεις</a:t>
            </a:r>
            <a:endParaRPr lang="en-US"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427383" y="947845"/>
            <a:ext cx="9969732" cy="3170099"/>
          </a:xfrm>
          <a:prstGeom prst="rect">
            <a:avLst/>
          </a:prstGeom>
        </p:spPr>
        <p:txBody>
          <a:bodyPr wrap="square">
            <a:spAutoFit/>
          </a:bodyPr>
          <a:lstStyle/>
          <a:p>
            <a:r>
              <a:rPr lang="el-GR" altLang="en-US"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Οτιδήποτε εκτός των δασμολογικών κλιμάκων 0301, 0302, 0303, 0304, 0305, 0306, 0307 και 12 12 20 00.</a:t>
            </a:r>
          </a:p>
          <a:p>
            <a:endParaRPr lang="el-GR" altLang="en-US"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r>
              <a:rPr lang="el-GR" altLang="en-US"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Εξαιρούνται δηλ. και προϊόντα της δασμολογικής κλίμακας 1604 και 1605</a:t>
            </a:r>
          </a:p>
          <a:p>
            <a:endParaRPr lang="el-GR" altLang="en-US"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r>
              <a:rPr lang="el-GR" altLang="en-US" sz="2000" b="1"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1604</a:t>
            </a:r>
            <a:r>
              <a:rPr lang="el-GR" altLang="en-US"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Παρασκευάσματα και κονσέρβες ψαριών/Χαβιάρι και τα υποκατάστατα αυτού που παρασκευάζονται από αυγά </a:t>
            </a:r>
            <a:r>
              <a:rPr lang="el-GR" altLang="en-US"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ψαριού</a:t>
            </a:r>
          </a:p>
          <a:p>
            <a:endParaRPr lang="el-GR" altLang="en-US"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r>
              <a:rPr lang="el-GR" altLang="en-US" sz="2000" b="1" u="sng"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1605</a:t>
            </a:r>
            <a:r>
              <a:rPr lang="el-GR" altLang="en-US"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Μαλακόστρακα, μαλάκια και άλλα ασπόνδυλα υδρόβια παρασκευασμένα ή διατηρημένα </a:t>
            </a:r>
          </a:p>
        </p:txBody>
      </p:sp>
    </p:spTree>
    <p:extLst>
      <p:ext uri="{BB962C8B-B14F-4D97-AF65-F5344CB8AC3E}">
        <p14:creationId xmlns:p14="http://schemas.microsoft.com/office/powerpoint/2010/main" val="3439632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1897087" cy="6751923"/>
            <a:chOff x="184583" y="622865"/>
            <a:chExt cx="11762607" cy="6204213"/>
          </a:xfrm>
        </p:grpSpPr>
        <p:sp>
          <p:nvSpPr>
            <p:cNvPr id="5" name="Rectangle 4"/>
            <p:cNvSpPr/>
            <p:nvPr/>
          </p:nvSpPr>
          <p:spPr>
            <a:xfrm>
              <a:off x="184583" y="622865"/>
              <a:ext cx="197026" cy="46269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5132" y="6093324"/>
              <a:ext cx="112720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34" y="6211325"/>
              <a:ext cx="362158" cy="368296"/>
            </a:xfrm>
            <a:prstGeom prst="rect">
              <a:avLst/>
            </a:prstGeom>
          </p:spPr>
        </p:pic>
        <p:sp>
          <p:nvSpPr>
            <p:cNvPr id="9" name="TextBox 8"/>
            <p:cNvSpPr txBox="1"/>
            <p:nvPr/>
          </p:nvSpPr>
          <p:spPr>
            <a:xfrm>
              <a:off x="381609" y="6593058"/>
              <a:ext cx="1379914" cy="184666"/>
            </a:xfrm>
            <a:prstGeom prst="rect">
              <a:avLst/>
            </a:prstGeom>
            <a:noFill/>
          </p:spPr>
          <p:txBody>
            <a:bodyPr wrap="square" rtlCol="0">
              <a:spAutoFit/>
            </a:bodyPr>
            <a:lstStyle/>
            <a:p>
              <a:r>
                <a:rPr lang="el-GR" sz="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ΚΥΠΡΙΑΚΗ ΔΗΜΟΚΡΑΤΙΑ</a:t>
              </a:r>
              <a:endParaRPr lang="en-US" sz="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2543" y="6211325"/>
              <a:ext cx="457170" cy="310628"/>
            </a:xfrm>
            <a:prstGeom prst="rect">
              <a:avLst/>
            </a:prstGeom>
          </p:spPr>
        </p:pic>
        <p:sp>
          <p:nvSpPr>
            <p:cNvPr id="11" name="TextBox 10"/>
            <p:cNvSpPr txBox="1"/>
            <p:nvPr/>
          </p:nvSpPr>
          <p:spPr>
            <a:xfrm>
              <a:off x="1565702" y="6550079"/>
              <a:ext cx="753549" cy="276999"/>
            </a:xfrm>
            <a:prstGeom prst="rect">
              <a:avLst/>
            </a:prstGeom>
            <a:noFill/>
          </p:spPr>
          <p:txBody>
            <a:bodyPr wrap="square" rtlCol="0">
              <a:spAutoFit/>
            </a:bodyPr>
            <a:lstStyle/>
            <a:p>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ΕΥΡΩΠΑΪΚΗ     </a:t>
              </a:r>
            </a:p>
            <a:p>
              <a:r>
                <a:rPr lang="el-GR"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ΕΝΩΣΗ</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97926" y="6241584"/>
              <a:ext cx="4488873" cy="307777"/>
            </a:xfrm>
            <a:prstGeom prst="rect">
              <a:avLst/>
            </a:prstGeom>
            <a:noFill/>
          </p:spPr>
          <p:txBody>
            <a:bodyPr wrap="square" rtlCol="0">
              <a:spAutoFit/>
            </a:bodyPr>
            <a:lstStyle/>
            <a:p>
              <a:r>
                <a:rPr lang="el-GR" sz="1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Επιχειρησιακό Πρόγραμμα «Θάλασσα» 2014-2020</a:t>
              </a:r>
              <a:endParaRPr lang="en-U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4124" y="6204923"/>
              <a:ext cx="376705" cy="344438"/>
            </a:xfrm>
            <a:prstGeom prst="rect">
              <a:avLst/>
            </a:prstGeom>
          </p:spPr>
        </p:pic>
        <p:sp>
          <p:nvSpPr>
            <p:cNvPr id="14" name="TextBox 13"/>
            <p:cNvSpPr txBox="1"/>
            <p:nvPr/>
          </p:nvSpPr>
          <p:spPr>
            <a:xfrm>
              <a:off x="8869677" y="6546892"/>
              <a:ext cx="1496291" cy="276999"/>
            </a:xfrm>
            <a:prstGeom prst="rect">
              <a:avLst/>
            </a:prstGeom>
            <a:noFill/>
          </p:spPr>
          <p:txBody>
            <a:bodyPr wrap="square" rtlCol="0">
              <a:spAutoFit/>
            </a:bodyPr>
            <a:lstStyle/>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ΤΜΗΜΑ ΑΛΙΕΙΑΣ </a:t>
              </a:r>
            </a:p>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ΘΑΛΑΣΣΙΩΝ ΕΡΕΥΝΩΝ</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30426" y="6204923"/>
              <a:ext cx="874471" cy="374698"/>
            </a:xfrm>
            <a:prstGeom prst="rect">
              <a:avLst/>
            </a:prstGeom>
          </p:spPr>
        </p:pic>
      </p:grpSp>
      <p:sp>
        <p:nvSpPr>
          <p:cNvPr id="17" name="Rectangle 16"/>
          <p:cNvSpPr/>
          <p:nvPr/>
        </p:nvSpPr>
        <p:spPr>
          <a:xfrm>
            <a:off x="12017585" y="0"/>
            <a:ext cx="174415" cy="10411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96157" y="738712"/>
            <a:ext cx="6931777" cy="1943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7383" y="221940"/>
            <a:ext cx="10360265" cy="523220"/>
          </a:xfrm>
          <a:prstGeom prst="rect">
            <a:avLst/>
          </a:prstGeom>
          <a:noFill/>
        </p:spPr>
        <p:txBody>
          <a:bodyPr wrap="square" rtlCol="0">
            <a:spAutoFit/>
          </a:bodyPr>
          <a:lstStyle/>
          <a:p>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Απαραίτητη ενημέρωση καταναλωτή</a:t>
            </a:r>
            <a:r>
              <a:rPr lang="en-US"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t>
            </a:r>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Εξαιρέσεις</a:t>
            </a:r>
            <a:endParaRPr lang="en-US"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5"/>
          <p:cNvGrpSpPr>
            <a:grpSpLocks/>
          </p:cNvGrpSpPr>
          <p:nvPr/>
        </p:nvGrpSpPr>
        <p:grpSpPr bwMode="auto">
          <a:xfrm>
            <a:off x="496157" y="1041193"/>
            <a:ext cx="10850716" cy="4613433"/>
            <a:chOff x="0" y="1071546"/>
            <a:chExt cx="8572528" cy="4286280"/>
          </a:xfrm>
        </p:grpSpPr>
        <p:graphicFrame>
          <p:nvGraphicFramePr>
            <p:cNvPr id="21" name="Object 2"/>
            <p:cNvGraphicFramePr>
              <a:graphicFrameLocks noChangeAspect="1"/>
            </p:cNvGraphicFramePr>
            <p:nvPr/>
          </p:nvGraphicFramePr>
          <p:xfrm>
            <a:off x="0" y="1071546"/>
            <a:ext cx="4286248" cy="4286248"/>
          </p:xfrm>
          <a:graphic>
            <a:graphicData uri="http://schemas.openxmlformats.org/presentationml/2006/ole">
              <mc:AlternateContent xmlns:mc="http://schemas.openxmlformats.org/markup-compatibility/2006">
                <mc:Choice xmlns:v="urn:schemas-microsoft-com:vml" Requires="v">
                  <p:oleObj spid="_x0000_s1094" name="Acrobat Document" r:id="rId7" imgW="5400675" imgH="5400675" progId="AcroExch.Document.7">
                    <p:embed/>
                  </p:oleObj>
                </mc:Choice>
                <mc:Fallback>
                  <p:oleObj name="Acrobat Document" r:id="rId7" imgW="5400675" imgH="5400675" progId="AcroExch.Document.7">
                    <p:embed/>
                    <p:pic>
                      <p:nvPicPr>
                        <p:cNvPr id="1026"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071546"/>
                          <a:ext cx="4286248" cy="428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3"/>
            <p:cNvGraphicFramePr>
              <a:graphicFrameLocks noChangeAspect="1"/>
            </p:cNvGraphicFramePr>
            <p:nvPr/>
          </p:nvGraphicFramePr>
          <p:xfrm>
            <a:off x="4286248" y="1071546"/>
            <a:ext cx="4286280" cy="4286280"/>
          </p:xfrm>
          <a:graphic>
            <a:graphicData uri="http://schemas.openxmlformats.org/presentationml/2006/ole">
              <mc:AlternateContent xmlns:mc="http://schemas.openxmlformats.org/markup-compatibility/2006">
                <mc:Choice xmlns:v="urn:schemas-microsoft-com:vml" Requires="v">
                  <p:oleObj spid="_x0000_s1095" name="Acrobat Document" r:id="rId9" imgW="5400675" imgH="5400675" progId="AcroExch.Document.7">
                    <p:embed/>
                  </p:oleObj>
                </mc:Choice>
                <mc:Fallback>
                  <p:oleObj name="Acrobat Document" r:id="rId9" imgW="5400675" imgH="5400675" progId="AcroExch.Document.7">
                    <p:embed/>
                    <p:pic>
                      <p:nvPicPr>
                        <p:cNvPr id="1027"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6248" y="1071546"/>
                          <a:ext cx="4286280" cy="428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1505659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1897087" cy="6751923"/>
            <a:chOff x="184583" y="622865"/>
            <a:chExt cx="11762607" cy="6204213"/>
          </a:xfrm>
        </p:grpSpPr>
        <p:sp>
          <p:nvSpPr>
            <p:cNvPr id="5" name="Rectangle 4"/>
            <p:cNvSpPr/>
            <p:nvPr/>
          </p:nvSpPr>
          <p:spPr>
            <a:xfrm>
              <a:off x="184583" y="622865"/>
              <a:ext cx="197026" cy="46269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5132" y="6093324"/>
              <a:ext cx="112720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34" y="6211325"/>
              <a:ext cx="362158" cy="368296"/>
            </a:xfrm>
            <a:prstGeom prst="rect">
              <a:avLst/>
            </a:prstGeom>
          </p:spPr>
        </p:pic>
        <p:sp>
          <p:nvSpPr>
            <p:cNvPr id="9" name="TextBox 8"/>
            <p:cNvSpPr txBox="1"/>
            <p:nvPr/>
          </p:nvSpPr>
          <p:spPr>
            <a:xfrm>
              <a:off x="381609" y="6593058"/>
              <a:ext cx="1379914" cy="184666"/>
            </a:xfrm>
            <a:prstGeom prst="rect">
              <a:avLst/>
            </a:prstGeom>
            <a:noFill/>
          </p:spPr>
          <p:txBody>
            <a:bodyPr wrap="square" rtlCol="0">
              <a:spAutoFit/>
            </a:bodyPr>
            <a:lstStyle/>
            <a:p>
              <a:r>
                <a:rPr lang="el-GR" sz="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ΚΥΠΡΙΑΚΗ ΔΗΜΟΚΡΑΤΙΑ</a:t>
              </a:r>
              <a:endParaRPr lang="en-US" sz="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543" y="6211325"/>
              <a:ext cx="457170" cy="310628"/>
            </a:xfrm>
            <a:prstGeom prst="rect">
              <a:avLst/>
            </a:prstGeom>
          </p:spPr>
        </p:pic>
        <p:sp>
          <p:nvSpPr>
            <p:cNvPr id="11" name="TextBox 10"/>
            <p:cNvSpPr txBox="1"/>
            <p:nvPr/>
          </p:nvSpPr>
          <p:spPr>
            <a:xfrm>
              <a:off x="1565702" y="6550079"/>
              <a:ext cx="753549" cy="276999"/>
            </a:xfrm>
            <a:prstGeom prst="rect">
              <a:avLst/>
            </a:prstGeom>
            <a:noFill/>
          </p:spPr>
          <p:txBody>
            <a:bodyPr wrap="square" rtlCol="0">
              <a:spAutoFit/>
            </a:bodyPr>
            <a:lstStyle/>
            <a:p>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ΕΥΡΩΠΑΪΚΗ     </a:t>
              </a:r>
            </a:p>
            <a:p>
              <a:r>
                <a:rPr lang="el-GR"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ΕΝΩΣΗ</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97926" y="6241584"/>
              <a:ext cx="4488873" cy="307777"/>
            </a:xfrm>
            <a:prstGeom prst="rect">
              <a:avLst/>
            </a:prstGeom>
            <a:noFill/>
          </p:spPr>
          <p:txBody>
            <a:bodyPr wrap="square" rtlCol="0">
              <a:spAutoFit/>
            </a:bodyPr>
            <a:lstStyle/>
            <a:p>
              <a:r>
                <a:rPr lang="el-GR" sz="1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Επιχειρησιακό Πρόγραμμα «Θάλασσα» 2014-2020</a:t>
              </a:r>
              <a:endParaRPr lang="en-U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4124" y="6204923"/>
              <a:ext cx="376705" cy="344438"/>
            </a:xfrm>
            <a:prstGeom prst="rect">
              <a:avLst/>
            </a:prstGeom>
          </p:spPr>
        </p:pic>
        <p:sp>
          <p:nvSpPr>
            <p:cNvPr id="14" name="TextBox 13"/>
            <p:cNvSpPr txBox="1"/>
            <p:nvPr/>
          </p:nvSpPr>
          <p:spPr>
            <a:xfrm>
              <a:off x="8869677" y="6546892"/>
              <a:ext cx="1496291" cy="276999"/>
            </a:xfrm>
            <a:prstGeom prst="rect">
              <a:avLst/>
            </a:prstGeom>
            <a:noFill/>
          </p:spPr>
          <p:txBody>
            <a:bodyPr wrap="square" rtlCol="0">
              <a:spAutoFit/>
            </a:bodyPr>
            <a:lstStyle/>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ΤΜΗΜΑ ΑΛΙΕΙΑΣ </a:t>
              </a:r>
            </a:p>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ΘΑΛΑΣΣΙΩΝ ΕΡΕΥΝΩΝ</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426" y="6204923"/>
              <a:ext cx="874471" cy="374698"/>
            </a:xfrm>
            <a:prstGeom prst="rect">
              <a:avLst/>
            </a:prstGeom>
          </p:spPr>
        </p:pic>
      </p:grpSp>
      <p:sp>
        <p:nvSpPr>
          <p:cNvPr id="17" name="Rectangle 16"/>
          <p:cNvSpPr/>
          <p:nvPr/>
        </p:nvSpPr>
        <p:spPr>
          <a:xfrm>
            <a:off x="12017585" y="0"/>
            <a:ext cx="174415" cy="10411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96157" y="738712"/>
            <a:ext cx="6931777" cy="1943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7383" y="221940"/>
            <a:ext cx="10360265" cy="523220"/>
          </a:xfrm>
          <a:prstGeom prst="rect">
            <a:avLst/>
          </a:prstGeom>
          <a:noFill/>
        </p:spPr>
        <p:txBody>
          <a:bodyPr wrap="square" rtlCol="0">
            <a:spAutoFit/>
          </a:bodyPr>
          <a:lstStyle/>
          <a:p>
            <a:r>
              <a:rPr lang="el-GR" sz="2800" dirty="0" err="1"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Φρεσκότητα</a:t>
            </a:r>
            <a:endParaRPr lang="en-US" sz="2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313674" y="1006585"/>
            <a:ext cx="11589516" cy="4299960"/>
          </a:xfrm>
          <a:prstGeom prst="rect">
            <a:avLst/>
          </a:prstGeom>
        </p:spPr>
        <p:txBody>
          <a:bodyPr wrap="square">
            <a:spAutoFit/>
          </a:bodyPr>
          <a:lstStyle/>
          <a:p>
            <a:pPr>
              <a:lnSpc>
                <a:spcPct val="200000"/>
              </a:lnSpc>
            </a:pPr>
            <a:r>
              <a:rPr lang="el-GR" altLang="en-US"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Βλέπουμε,  </a:t>
            </a:r>
            <a:r>
              <a:rPr lang="el-GR" altLang="en-US"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a:t>
            </a:r>
            <a:r>
              <a:rPr lang="el-GR" altLang="en-US"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ισθανόμαστε και αγγίζουμε το ψάρι.</a:t>
            </a:r>
          </a:p>
          <a:p>
            <a:pPr>
              <a:lnSpc>
                <a:spcPct val="200000"/>
              </a:lnSpc>
            </a:pPr>
            <a:r>
              <a:rPr lang="el-GR" altLang="en-US"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Το ψάρι πρέπει να έχει</a:t>
            </a:r>
            <a:r>
              <a:rPr lang="el-GR" altLang="en-US"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altLang="en-US"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ελαφριά και ευχάριστη μυρωδιά</a:t>
            </a:r>
          </a:p>
          <a:p>
            <a:pPr>
              <a:lnSpc>
                <a:spcPct val="200000"/>
              </a:lnSpc>
            </a:pPr>
            <a:r>
              <a:rPr lang="el-GR"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Ζ</a:t>
            </a:r>
            <a:r>
              <a:rPr lang="el-GR"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ωντανά και λαμπερά χρώματα, λαμπερή </a:t>
            </a:r>
            <a:r>
              <a:rPr lang="el-GR"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υγρή</a:t>
            </a:r>
            <a:r>
              <a:rPr lang="en-US"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επιφάνεια, απουσία εκκρίσεων και  </a:t>
            </a:r>
            <a:r>
              <a:rPr lang="el-GR"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a:t>
            </a:r>
            <a:r>
              <a:rPr lang="el-GR"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αρουσία </a:t>
            </a:r>
            <a:r>
              <a:rPr lang="el-GR"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διαυγούς άοσμης </a:t>
            </a:r>
            <a:r>
              <a:rPr lang="el-GR"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βλέννας</a:t>
            </a:r>
          </a:p>
          <a:p>
            <a:pPr>
              <a:lnSpc>
                <a:spcPct val="200000"/>
              </a:lnSpc>
            </a:pPr>
            <a:r>
              <a:rPr lang="el-GR"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Δέρμα με Μεταλλικό χρώμα, Τεταμένο </a:t>
            </a:r>
            <a:r>
              <a:rPr lang="el-GR"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και </a:t>
            </a:r>
            <a:r>
              <a:rPr lang="el-GR"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υγρό, Καλά </a:t>
            </a:r>
            <a:r>
              <a:rPr lang="el-GR"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προσκολλημένο στη </a:t>
            </a:r>
            <a:r>
              <a:rPr lang="el-GR"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σάρκα</a:t>
            </a:r>
          </a:p>
          <a:p>
            <a:pPr>
              <a:lnSpc>
                <a:spcPct val="200000"/>
              </a:lnSpc>
            </a:pPr>
            <a:r>
              <a:rPr lang="el-GR"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Μάτια Λαμπερά, Έντονα </a:t>
            </a:r>
            <a:r>
              <a:rPr lang="el-GR"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κυρτά και </a:t>
            </a:r>
            <a:r>
              <a:rPr lang="el-GR"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προεξέχοντα, Διαυγής </a:t>
            </a:r>
            <a:r>
              <a:rPr lang="el-GR"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κερατοειδής </a:t>
            </a:r>
            <a:r>
              <a:rPr lang="el-GR"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χιτώνας, Κόρη </a:t>
            </a:r>
            <a:r>
              <a:rPr lang="el-GR"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διευρυμένη και </a:t>
            </a:r>
            <a:r>
              <a:rPr lang="el-GR"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μελανή</a:t>
            </a:r>
          </a:p>
        </p:txBody>
      </p:sp>
    </p:spTree>
    <p:extLst>
      <p:ext uri="{BB962C8B-B14F-4D97-AF65-F5344CB8AC3E}">
        <p14:creationId xmlns:p14="http://schemas.microsoft.com/office/powerpoint/2010/main" val="2204841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1897087" cy="6751923"/>
            <a:chOff x="184583" y="622865"/>
            <a:chExt cx="11762607" cy="6204213"/>
          </a:xfrm>
        </p:grpSpPr>
        <p:sp>
          <p:nvSpPr>
            <p:cNvPr id="5" name="Rectangle 4"/>
            <p:cNvSpPr/>
            <p:nvPr/>
          </p:nvSpPr>
          <p:spPr>
            <a:xfrm>
              <a:off x="184583" y="622865"/>
              <a:ext cx="197026" cy="46269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5132" y="6093324"/>
              <a:ext cx="112720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34" y="6211325"/>
              <a:ext cx="362158" cy="368296"/>
            </a:xfrm>
            <a:prstGeom prst="rect">
              <a:avLst/>
            </a:prstGeom>
          </p:spPr>
        </p:pic>
        <p:sp>
          <p:nvSpPr>
            <p:cNvPr id="9" name="TextBox 8"/>
            <p:cNvSpPr txBox="1"/>
            <p:nvPr/>
          </p:nvSpPr>
          <p:spPr>
            <a:xfrm>
              <a:off x="381609" y="6593058"/>
              <a:ext cx="1379914" cy="184666"/>
            </a:xfrm>
            <a:prstGeom prst="rect">
              <a:avLst/>
            </a:prstGeom>
            <a:noFill/>
          </p:spPr>
          <p:txBody>
            <a:bodyPr wrap="square" rtlCol="0">
              <a:spAutoFit/>
            </a:bodyPr>
            <a:lstStyle/>
            <a:p>
              <a:r>
                <a:rPr lang="el-GR" sz="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ΚΥΠΡΙΑΚΗ ΔΗΜΟΚΡΑΤΙΑ</a:t>
              </a:r>
              <a:endParaRPr lang="en-US" sz="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543" y="6211325"/>
              <a:ext cx="457170" cy="310628"/>
            </a:xfrm>
            <a:prstGeom prst="rect">
              <a:avLst/>
            </a:prstGeom>
          </p:spPr>
        </p:pic>
        <p:sp>
          <p:nvSpPr>
            <p:cNvPr id="11" name="TextBox 10"/>
            <p:cNvSpPr txBox="1"/>
            <p:nvPr/>
          </p:nvSpPr>
          <p:spPr>
            <a:xfrm>
              <a:off x="1565702" y="6550079"/>
              <a:ext cx="753549" cy="276999"/>
            </a:xfrm>
            <a:prstGeom prst="rect">
              <a:avLst/>
            </a:prstGeom>
            <a:noFill/>
          </p:spPr>
          <p:txBody>
            <a:bodyPr wrap="square" rtlCol="0">
              <a:spAutoFit/>
            </a:bodyPr>
            <a:lstStyle/>
            <a:p>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ΕΥΡΩΠΑΪΚΗ     </a:t>
              </a:r>
            </a:p>
            <a:p>
              <a:r>
                <a:rPr lang="el-GR"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ΕΝΩΣΗ</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97926" y="6241584"/>
              <a:ext cx="4488873" cy="307777"/>
            </a:xfrm>
            <a:prstGeom prst="rect">
              <a:avLst/>
            </a:prstGeom>
            <a:noFill/>
          </p:spPr>
          <p:txBody>
            <a:bodyPr wrap="square" rtlCol="0">
              <a:spAutoFit/>
            </a:bodyPr>
            <a:lstStyle/>
            <a:p>
              <a:r>
                <a:rPr lang="el-GR" sz="1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Επιχειρησιακό Πρόγραμμα «Θάλασσα» 2014-2020</a:t>
              </a:r>
              <a:endParaRPr lang="en-U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4124" y="6204923"/>
              <a:ext cx="376705" cy="344438"/>
            </a:xfrm>
            <a:prstGeom prst="rect">
              <a:avLst/>
            </a:prstGeom>
          </p:spPr>
        </p:pic>
        <p:sp>
          <p:nvSpPr>
            <p:cNvPr id="14" name="TextBox 13"/>
            <p:cNvSpPr txBox="1"/>
            <p:nvPr/>
          </p:nvSpPr>
          <p:spPr>
            <a:xfrm>
              <a:off x="8869677" y="6546892"/>
              <a:ext cx="1496291" cy="276999"/>
            </a:xfrm>
            <a:prstGeom prst="rect">
              <a:avLst/>
            </a:prstGeom>
            <a:noFill/>
          </p:spPr>
          <p:txBody>
            <a:bodyPr wrap="square" rtlCol="0">
              <a:spAutoFit/>
            </a:bodyPr>
            <a:lstStyle/>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ΤΜΗΜΑ ΑΛΙΕΙΑΣ </a:t>
              </a:r>
            </a:p>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ΘΑΛΑΣΣΙΩΝ ΕΡΕΥΝΩΝ</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426" y="6204923"/>
              <a:ext cx="874471" cy="374698"/>
            </a:xfrm>
            <a:prstGeom prst="rect">
              <a:avLst/>
            </a:prstGeom>
          </p:spPr>
        </p:pic>
      </p:grpSp>
      <p:sp>
        <p:nvSpPr>
          <p:cNvPr id="17" name="Rectangle 16"/>
          <p:cNvSpPr/>
          <p:nvPr/>
        </p:nvSpPr>
        <p:spPr>
          <a:xfrm>
            <a:off x="12017585" y="0"/>
            <a:ext cx="174415" cy="10411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96157" y="738712"/>
            <a:ext cx="6931777" cy="1943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7383" y="221940"/>
            <a:ext cx="10360265" cy="523220"/>
          </a:xfrm>
          <a:prstGeom prst="rect">
            <a:avLst/>
          </a:prstGeom>
          <a:noFill/>
        </p:spPr>
        <p:txBody>
          <a:bodyPr wrap="square" rtlCol="0">
            <a:spAutoFit/>
          </a:bodyPr>
          <a:lstStyle/>
          <a:p>
            <a:r>
              <a:rPr lang="el-GR" sz="2800" dirty="0" err="1"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Φρεσκότητα</a:t>
            </a:r>
            <a:endParaRPr lang="en-US" sz="2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313674" y="1041193"/>
            <a:ext cx="11589516" cy="3939540"/>
          </a:xfrm>
          <a:prstGeom prst="rect">
            <a:avLst/>
          </a:prstGeom>
        </p:spPr>
        <p:txBody>
          <a:bodyPr wrap="square">
            <a:spAutoFit/>
          </a:bodyPr>
          <a:lstStyle/>
          <a:p>
            <a:pPr>
              <a:lnSpc>
                <a:spcPct val="150000"/>
              </a:lnSpc>
            </a:pPr>
            <a:r>
              <a:rPr lang="el-GR"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Σώμα δύσκαμπτο, κατάσταση νεκρικής ακαμψίας, συμπαγής σάρκα </a:t>
            </a:r>
          </a:p>
          <a:p>
            <a:pPr>
              <a:lnSpc>
                <a:spcPct val="150000"/>
              </a:lnSpc>
            </a:pPr>
            <a:endParaRPr lang="el-GR"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l-GR"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Βράγχια </a:t>
            </a:r>
            <a:r>
              <a:rPr lang="el-GR"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Ζωηρά κόκκινα ή </a:t>
            </a:r>
            <a:r>
              <a:rPr lang="el-GR"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ροδαλά Υγρά </a:t>
            </a:r>
            <a:r>
              <a:rPr lang="el-GR"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και </a:t>
            </a:r>
            <a:r>
              <a:rPr lang="el-GR"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λαμπερά Θαλασσινή οσμή</a:t>
            </a:r>
          </a:p>
          <a:p>
            <a:pPr>
              <a:lnSpc>
                <a:spcPct val="150000"/>
              </a:lnSpc>
            </a:pPr>
            <a:endParaRPr lang="el-GR"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l-GR" sz="2000" dirty="0" err="1"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Βραγχιοκαλύμματα</a:t>
            </a:r>
            <a:r>
              <a:rPr lang="el-GR"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σταθερά ενωμένα στο κεφάλι, απουσία κηλίδων, απουσία αιματώματος</a:t>
            </a:r>
          </a:p>
          <a:p>
            <a:pPr>
              <a:lnSpc>
                <a:spcPct val="150000"/>
              </a:lnSpc>
            </a:pPr>
            <a:endParaRPr lang="el-GR"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l-GR" sz="20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Σπλάχνα Λεία Άοσμα Λαμπερού χρώματος Ακέραια</a:t>
            </a:r>
            <a:endParaRPr lang="el-GR"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buFontTx/>
              <a:buChar char="-"/>
            </a:pPr>
            <a:endParaRPr lang="el-GR" sz="2000" dirty="0"/>
          </a:p>
          <a:p>
            <a:pPr marL="342900" indent="-342900">
              <a:buFontTx/>
              <a:buChar char="-"/>
            </a:pPr>
            <a:endParaRPr lang="el-GR" altLang="en-US" sz="2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8466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1897087" cy="6751923"/>
            <a:chOff x="184583" y="622865"/>
            <a:chExt cx="11762607" cy="6204213"/>
          </a:xfrm>
        </p:grpSpPr>
        <p:sp>
          <p:nvSpPr>
            <p:cNvPr id="5" name="Rectangle 4"/>
            <p:cNvSpPr/>
            <p:nvPr/>
          </p:nvSpPr>
          <p:spPr>
            <a:xfrm>
              <a:off x="184583" y="622865"/>
              <a:ext cx="197026" cy="46269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5132" y="6093324"/>
              <a:ext cx="112720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34" y="6211325"/>
              <a:ext cx="362158" cy="368296"/>
            </a:xfrm>
            <a:prstGeom prst="rect">
              <a:avLst/>
            </a:prstGeom>
          </p:spPr>
        </p:pic>
        <p:sp>
          <p:nvSpPr>
            <p:cNvPr id="9" name="TextBox 8"/>
            <p:cNvSpPr txBox="1"/>
            <p:nvPr/>
          </p:nvSpPr>
          <p:spPr>
            <a:xfrm>
              <a:off x="381609" y="6593058"/>
              <a:ext cx="1379914" cy="184666"/>
            </a:xfrm>
            <a:prstGeom prst="rect">
              <a:avLst/>
            </a:prstGeom>
            <a:noFill/>
          </p:spPr>
          <p:txBody>
            <a:bodyPr wrap="square" rtlCol="0">
              <a:spAutoFit/>
            </a:bodyPr>
            <a:lstStyle/>
            <a:p>
              <a:r>
                <a:rPr lang="el-GR" sz="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ΚΥΠΡΙΑΚΗ ΔΗΜΟΚΡΑΤΙΑ</a:t>
              </a:r>
              <a:endParaRPr lang="en-US" sz="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543" y="6211325"/>
              <a:ext cx="457170" cy="310628"/>
            </a:xfrm>
            <a:prstGeom prst="rect">
              <a:avLst/>
            </a:prstGeom>
          </p:spPr>
        </p:pic>
        <p:sp>
          <p:nvSpPr>
            <p:cNvPr id="11" name="TextBox 10"/>
            <p:cNvSpPr txBox="1"/>
            <p:nvPr/>
          </p:nvSpPr>
          <p:spPr>
            <a:xfrm>
              <a:off x="1565702" y="6550079"/>
              <a:ext cx="753549" cy="276999"/>
            </a:xfrm>
            <a:prstGeom prst="rect">
              <a:avLst/>
            </a:prstGeom>
            <a:noFill/>
          </p:spPr>
          <p:txBody>
            <a:bodyPr wrap="square" rtlCol="0">
              <a:spAutoFit/>
            </a:bodyPr>
            <a:lstStyle/>
            <a:p>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ΕΥΡΩΠΑΪΚΗ     </a:t>
              </a:r>
            </a:p>
            <a:p>
              <a:r>
                <a:rPr lang="el-GR"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ΕΝΩΣΗ</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97926" y="6241584"/>
              <a:ext cx="4488873" cy="307777"/>
            </a:xfrm>
            <a:prstGeom prst="rect">
              <a:avLst/>
            </a:prstGeom>
            <a:noFill/>
          </p:spPr>
          <p:txBody>
            <a:bodyPr wrap="square" rtlCol="0">
              <a:spAutoFit/>
            </a:bodyPr>
            <a:lstStyle/>
            <a:p>
              <a:r>
                <a:rPr lang="el-GR" sz="1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Επιχειρησιακό Πρόγραμμα «Θάλασσα» 2014-2020</a:t>
              </a:r>
              <a:endParaRPr lang="en-U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4124" y="6204923"/>
              <a:ext cx="376705" cy="344438"/>
            </a:xfrm>
            <a:prstGeom prst="rect">
              <a:avLst/>
            </a:prstGeom>
          </p:spPr>
        </p:pic>
        <p:sp>
          <p:nvSpPr>
            <p:cNvPr id="14" name="TextBox 13"/>
            <p:cNvSpPr txBox="1"/>
            <p:nvPr/>
          </p:nvSpPr>
          <p:spPr>
            <a:xfrm>
              <a:off x="8869677" y="6546892"/>
              <a:ext cx="1496291" cy="276999"/>
            </a:xfrm>
            <a:prstGeom prst="rect">
              <a:avLst/>
            </a:prstGeom>
            <a:noFill/>
          </p:spPr>
          <p:txBody>
            <a:bodyPr wrap="square" rtlCol="0">
              <a:spAutoFit/>
            </a:bodyPr>
            <a:lstStyle/>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ΤΜΗΜΑ ΑΛΙΕΙΑΣ </a:t>
              </a:r>
            </a:p>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ΘΑΛΑΣΣΙΩΝ ΕΡΕΥΝΩΝ</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426" y="6204923"/>
              <a:ext cx="874471" cy="374698"/>
            </a:xfrm>
            <a:prstGeom prst="rect">
              <a:avLst/>
            </a:prstGeom>
          </p:spPr>
        </p:pic>
      </p:grpSp>
      <p:sp>
        <p:nvSpPr>
          <p:cNvPr id="17" name="Rectangle 16"/>
          <p:cNvSpPr/>
          <p:nvPr/>
        </p:nvSpPr>
        <p:spPr>
          <a:xfrm>
            <a:off x="12017585" y="0"/>
            <a:ext cx="174415" cy="10411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96157" y="1041193"/>
            <a:ext cx="6931777" cy="1943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6157" y="537408"/>
            <a:ext cx="10360265" cy="523220"/>
          </a:xfrm>
          <a:prstGeom prst="rect">
            <a:avLst/>
          </a:prstGeom>
          <a:noFill/>
        </p:spPr>
        <p:txBody>
          <a:bodyPr wrap="square" rtlCol="0">
            <a:spAutoFit/>
          </a:bodyPr>
          <a:lstStyle/>
          <a:p>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Αλιευτικά Προϊόντα: Προέλευση, παρουσίαση, σημαντικότητα </a:t>
            </a:r>
            <a:endParaRPr lang="en-US"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413029" y="1116770"/>
            <a:ext cx="7716818" cy="2031325"/>
          </a:xfrm>
          <a:prstGeom prst="rect">
            <a:avLst/>
          </a:prstGeom>
          <a:noFill/>
        </p:spPr>
        <p:txBody>
          <a:bodyPr wrap="square" rtlCol="0">
            <a:spAutoFit/>
          </a:bodyPr>
          <a:lstStyle/>
          <a:p>
            <a:pPr>
              <a:lnSpc>
                <a:spcPct val="150000"/>
              </a:lnSpc>
            </a:pPr>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Προέλευση και παρουσίαση: </a:t>
            </a:r>
          </a:p>
          <a:p>
            <a:pPr marL="457200" indent="-457200">
              <a:lnSpc>
                <a:spcPct val="150000"/>
              </a:lnSpc>
              <a:buFontTx/>
              <a:buChar char="-"/>
            </a:pPr>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Αλιεία</a:t>
            </a:r>
          </a:p>
          <a:p>
            <a:pPr marL="457200" indent="-457200">
              <a:lnSpc>
                <a:spcPct val="150000"/>
              </a:lnSpc>
              <a:buFontTx/>
              <a:buChar char="-"/>
            </a:pPr>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Υδατοκαλλιέργεια</a:t>
            </a:r>
          </a:p>
        </p:txBody>
      </p:sp>
      <p:sp>
        <p:nvSpPr>
          <p:cNvPr id="18" name="Right Brace 17"/>
          <p:cNvSpPr/>
          <p:nvPr/>
        </p:nvSpPr>
        <p:spPr>
          <a:xfrm>
            <a:off x="4162682" y="1833922"/>
            <a:ext cx="357447" cy="115547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701141" y="2042325"/>
            <a:ext cx="3613874" cy="738664"/>
          </a:xfrm>
          <a:prstGeom prst="rect">
            <a:avLst/>
          </a:prstGeom>
          <a:noFill/>
        </p:spPr>
        <p:txBody>
          <a:bodyPr wrap="square" rtlCol="0">
            <a:spAutoFit/>
          </a:bodyPr>
          <a:lstStyle/>
          <a:p>
            <a:pPr>
              <a:lnSpc>
                <a:spcPct val="150000"/>
              </a:lnSpc>
            </a:pPr>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Νωπά ή κατεψυγμένα</a:t>
            </a:r>
          </a:p>
        </p:txBody>
      </p:sp>
      <p:sp>
        <p:nvSpPr>
          <p:cNvPr id="23" name="TextBox 22"/>
          <p:cNvSpPr txBox="1"/>
          <p:nvPr/>
        </p:nvSpPr>
        <p:spPr>
          <a:xfrm>
            <a:off x="413028" y="3386544"/>
            <a:ext cx="11036710" cy="2308324"/>
          </a:xfrm>
          <a:prstGeom prst="rect">
            <a:avLst/>
          </a:prstGeom>
          <a:noFill/>
        </p:spPr>
        <p:txBody>
          <a:bodyPr wrap="square" rtlCol="0">
            <a:spAutoFit/>
          </a:bodyPr>
          <a:lstStyle/>
          <a:p>
            <a:pPr>
              <a:lnSpc>
                <a:spcPct val="150000"/>
              </a:lnSpc>
            </a:pPr>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Τα αλιευτικά προϊόντα είναι σημαντική πηγή τροφής και προσφέρουν σημαντικά θρεπτικά συστατικά απαραίτητα για μια ισορροπημένη διατροφή (πρωτεΐνες, χαμηλή περιεκτικότητα κορεσμένων λιπαρών, πηγή ω-3 λιπαρών, βιταμίνες Α και </a:t>
            </a:r>
            <a:r>
              <a:rPr lang="en-US"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D</a:t>
            </a:r>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ασβέστιο, φωσφόρο, σελήνιο, ψευδάργυρο)</a:t>
            </a:r>
          </a:p>
        </p:txBody>
      </p:sp>
    </p:spTree>
    <p:extLst>
      <p:ext uri="{BB962C8B-B14F-4D97-AF65-F5344CB8AC3E}">
        <p14:creationId xmlns:p14="http://schemas.microsoft.com/office/powerpoint/2010/main" val="873918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1897087" cy="6751923"/>
            <a:chOff x="184583" y="622865"/>
            <a:chExt cx="11762607" cy="6204213"/>
          </a:xfrm>
        </p:grpSpPr>
        <p:sp>
          <p:nvSpPr>
            <p:cNvPr id="5" name="Rectangle 4"/>
            <p:cNvSpPr/>
            <p:nvPr/>
          </p:nvSpPr>
          <p:spPr>
            <a:xfrm>
              <a:off x="184583" y="622865"/>
              <a:ext cx="197026" cy="46269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5132" y="6093324"/>
              <a:ext cx="112720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34" y="6211325"/>
              <a:ext cx="362158" cy="368296"/>
            </a:xfrm>
            <a:prstGeom prst="rect">
              <a:avLst/>
            </a:prstGeom>
          </p:spPr>
        </p:pic>
        <p:sp>
          <p:nvSpPr>
            <p:cNvPr id="9" name="TextBox 8"/>
            <p:cNvSpPr txBox="1"/>
            <p:nvPr/>
          </p:nvSpPr>
          <p:spPr>
            <a:xfrm>
              <a:off x="381609" y="6593058"/>
              <a:ext cx="1379914" cy="184666"/>
            </a:xfrm>
            <a:prstGeom prst="rect">
              <a:avLst/>
            </a:prstGeom>
            <a:noFill/>
          </p:spPr>
          <p:txBody>
            <a:bodyPr wrap="square" rtlCol="0">
              <a:spAutoFit/>
            </a:bodyPr>
            <a:lstStyle/>
            <a:p>
              <a:r>
                <a:rPr lang="el-GR" sz="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ΚΥΠΡΙΑΚΗ ΔΗΜΟΚΡΑΤΙΑ</a:t>
              </a:r>
              <a:endParaRPr lang="en-US" sz="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543" y="6211325"/>
              <a:ext cx="457170" cy="310628"/>
            </a:xfrm>
            <a:prstGeom prst="rect">
              <a:avLst/>
            </a:prstGeom>
          </p:spPr>
        </p:pic>
        <p:sp>
          <p:nvSpPr>
            <p:cNvPr id="11" name="TextBox 10"/>
            <p:cNvSpPr txBox="1"/>
            <p:nvPr/>
          </p:nvSpPr>
          <p:spPr>
            <a:xfrm>
              <a:off x="1565702" y="6550079"/>
              <a:ext cx="753549" cy="276999"/>
            </a:xfrm>
            <a:prstGeom prst="rect">
              <a:avLst/>
            </a:prstGeom>
            <a:noFill/>
          </p:spPr>
          <p:txBody>
            <a:bodyPr wrap="square" rtlCol="0">
              <a:spAutoFit/>
            </a:bodyPr>
            <a:lstStyle/>
            <a:p>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ΕΥΡΩΠΑΪΚΗ     </a:t>
              </a:r>
            </a:p>
            <a:p>
              <a:r>
                <a:rPr lang="el-GR"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ΕΝΩΣΗ</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97926" y="6241584"/>
              <a:ext cx="4488873" cy="307777"/>
            </a:xfrm>
            <a:prstGeom prst="rect">
              <a:avLst/>
            </a:prstGeom>
            <a:noFill/>
          </p:spPr>
          <p:txBody>
            <a:bodyPr wrap="square" rtlCol="0">
              <a:spAutoFit/>
            </a:bodyPr>
            <a:lstStyle/>
            <a:p>
              <a:r>
                <a:rPr lang="el-GR" sz="1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Επιχειρησιακό Πρόγραμμα «Θάλασσα» 2014-2020</a:t>
              </a:r>
              <a:endParaRPr lang="en-U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4124" y="6204923"/>
              <a:ext cx="376705" cy="344438"/>
            </a:xfrm>
            <a:prstGeom prst="rect">
              <a:avLst/>
            </a:prstGeom>
          </p:spPr>
        </p:pic>
        <p:sp>
          <p:nvSpPr>
            <p:cNvPr id="14" name="TextBox 13"/>
            <p:cNvSpPr txBox="1"/>
            <p:nvPr/>
          </p:nvSpPr>
          <p:spPr>
            <a:xfrm>
              <a:off x="8869677" y="6546892"/>
              <a:ext cx="1496291" cy="276999"/>
            </a:xfrm>
            <a:prstGeom prst="rect">
              <a:avLst/>
            </a:prstGeom>
            <a:noFill/>
          </p:spPr>
          <p:txBody>
            <a:bodyPr wrap="square" rtlCol="0">
              <a:spAutoFit/>
            </a:bodyPr>
            <a:lstStyle/>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ΤΜΗΜΑ ΑΛΙΕΙΑΣ </a:t>
              </a:r>
            </a:p>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ΘΑΛΑΣΣΙΩΝ ΕΡΕΥΝΩΝ</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426" y="6204923"/>
              <a:ext cx="874471" cy="374698"/>
            </a:xfrm>
            <a:prstGeom prst="rect">
              <a:avLst/>
            </a:prstGeom>
          </p:spPr>
        </p:pic>
      </p:grpSp>
      <p:sp>
        <p:nvSpPr>
          <p:cNvPr id="17" name="Rectangle 16"/>
          <p:cNvSpPr/>
          <p:nvPr/>
        </p:nvSpPr>
        <p:spPr>
          <a:xfrm>
            <a:off x="12017585" y="0"/>
            <a:ext cx="174415" cy="10411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96157" y="738712"/>
            <a:ext cx="6931777" cy="1943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7383" y="221940"/>
            <a:ext cx="10360265" cy="523220"/>
          </a:xfrm>
          <a:prstGeom prst="rect">
            <a:avLst/>
          </a:prstGeom>
          <a:noFill/>
        </p:spPr>
        <p:txBody>
          <a:bodyPr wrap="square" rtlCol="0">
            <a:spAutoFit/>
          </a:bodyPr>
          <a:lstStyle/>
          <a:p>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Απαραίτητη ενημέρωση καταναλωτή</a:t>
            </a:r>
            <a:r>
              <a:rPr lang="en-US"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t>
            </a:r>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Εποχικότητα</a:t>
            </a:r>
            <a:endParaRPr lang="en-US"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6620042" y="3217220"/>
            <a:ext cx="4696692" cy="1569660"/>
          </a:xfrm>
          <a:prstGeom prst="rect">
            <a:avLst/>
          </a:prstGeom>
        </p:spPr>
        <p:txBody>
          <a:bodyPr wrap="square">
            <a:spAutoFit/>
          </a:bodyPr>
          <a:lstStyle/>
          <a:p>
            <a:r>
              <a:rPr lang="el-GR" altLang="en-US" sz="32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hlinkClick r:id="rId6" action="ppaction://hlinkfile"/>
              </a:rPr>
              <a:t>ΚΑΘΕ ΠΡΑΜΑ ΣΤΟΝ ΚΑΙΡΟ ΤΟΥ ΚΑΙ Ο ΚΟΛΙΟΣ ΤΟΝ ΑΥΓΟΥΣΤΟ</a:t>
            </a:r>
            <a:endParaRPr lang="el-GR" alt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ÎÏÎ¿ÏÎ­Î»ÎµÏÎ¼Î± ÎµÎ¹ÎºÏÎ½Î±Ï Î³Î¹Î± ÎºÎ¬Î¸Îµ ÏÏÎ¬Î¼Î± ÏÏÎ¿Î½ ÎºÎ±Î¹ÏÏ ÏÎ¿Ï ÎºÎ¹ Î¿ ÎºÎ¿Î»Î¹ÏÏ ÏÎ¿Î½ Î±ÏÎ³Î¿ÏÏÏÎ¿"/>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157" y="949237"/>
            <a:ext cx="5905500" cy="408622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6698535" y="1150484"/>
            <a:ext cx="4696692" cy="1569660"/>
          </a:xfrm>
          <a:prstGeom prst="rect">
            <a:avLst/>
          </a:prstGeom>
        </p:spPr>
        <p:txBody>
          <a:bodyPr wrap="square">
            <a:spAutoFit/>
          </a:bodyPr>
          <a:lstStyle/>
          <a:p>
            <a:r>
              <a:rPr lang="el-GR" altLang="en-US" sz="32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Δεν αγοράζουμε ποτέ ψάρια από ερασιτέχνες αλιείς</a:t>
            </a:r>
            <a:endParaRPr lang="el-GR" alt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77287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1897087" cy="6751923"/>
            <a:chOff x="184583" y="622865"/>
            <a:chExt cx="11762607" cy="6204213"/>
          </a:xfrm>
        </p:grpSpPr>
        <p:sp>
          <p:nvSpPr>
            <p:cNvPr id="5" name="Rectangle 4"/>
            <p:cNvSpPr/>
            <p:nvPr/>
          </p:nvSpPr>
          <p:spPr>
            <a:xfrm>
              <a:off x="184583" y="622865"/>
              <a:ext cx="197026" cy="46269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5132" y="6093324"/>
              <a:ext cx="112720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34" y="6211325"/>
              <a:ext cx="362158" cy="368296"/>
            </a:xfrm>
            <a:prstGeom prst="rect">
              <a:avLst/>
            </a:prstGeom>
          </p:spPr>
        </p:pic>
        <p:sp>
          <p:nvSpPr>
            <p:cNvPr id="9" name="TextBox 8"/>
            <p:cNvSpPr txBox="1"/>
            <p:nvPr/>
          </p:nvSpPr>
          <p:spPr>
            <a:xfrm>
              <a:off x="381609" y="6593058"/>
              <a:ext cx="1379914" cy="184666"/>
            </a:xfrm>
            <a:prstGeom prst="rect">
              <a:avLst/>
            </a:prstGeom>
            <a:noFill/>
          </p:spPr>
          <p:txBody>
            <a:bodyPr wrap="square" rtlCol="0">
              <a:spAutoFit/>
            </a:bodyPr>
            <a:lstStyle/>
            <a:p>
              <a:r>
                <a:rPr lang="el-GR" sz="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ΚΥΠΡΙΑΚΗ ΔΗΜΟΚΡΑΤΙΑ</a:t>
              </a:r>
              <a:endParaRPr lang="en-US" sz="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543" y="6211325"/>
              <a:ext cx="457170" cy="310628"/>
            </a:xfrm>
            <a:prstGeom prst="rect">
              <a:avLst/>
            </a:prstGeom>
          </p:spPr>
        </p:pic>
        <p:sp>
          <p:nvSpPr>
            <p:cNvPr id="11" name="TextBox 10"/>
            <p:cNvSpPr txBox="1"/>
            <p:nvPr/>
          </p:nvSpPr>
          <p:spPr>
            <a:xfrm>
              <a:off x="1565702" y="6550079"/>
              <a:ext cx="753549" cy="276999"/>
            </a:xfrm>
            <a:prstGeom prst="rect">
              <a:avLst/>
            </a:prstGeom>
            <a:noFill/>
          </p:spPr>
          <p:txBody>
            <a:bodyPr wrap="square" rtlCol="0">
              <a:spAutoFit/>
            </a:bodyPr>
            <a:lstStyle/>
            <a:p>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ΕΥΡΩΠΑΪΚΗ     </a:t>
              </a:r>
            </a:p>
            <a:p>
              <a:r>
                <a:rPr lang="el-GR"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ΕΝΩΣΗ</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97926" y="6241584"/>
              <a:ext cx="4488873" cy="307777"/>
            </a:xfrm>
            <a:prstGeom prst="rect">
              <a:avLst/>
            </a:prstGeom>
            <a:noFill/>
          </p:spPr>
          <p:txBody>
            <a:bodyPr wrap="square" rtlCol="0">
              <a:spAutoFit/>
            </a:bodyPr>
            <a:lstStyle/>
            <a:p>
              <a:r>
                <a:rPr lang="el-GR" sz="1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Επιχειρησιακό Πρόγραμμα «Θάλασσα» 2014-2020</a:t>
              </a:r>
              <a:endParaRPr lang="en-U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4124" y="6204923"/>
              <a:ext cx="376705" cy="344438"/>
            </a:xfrm>
            <a:prstGeom prst="rect">
              <a:avLst/>
            </a:prstGeom>
          </p:spPr>
        </p:pic>
        <p:sp>
          <p:nvSpPr>
            <p:cNvPr id="14" name="TextBox 13"/>
            <p:cNvSpPr txBox="1"/>
            <p:nvPr/>
          </p:nvSpPr>
          <p:spPr>
            <a:xfrm>
              <a:off x="8869677" y="6546892"/>
              <a:ext cx="1496291" cy="276999"/>
            </a:xfrm>
            <a:prstGeom prst="rect">
              <a:avLst/>
            </a:prstGeom>
            <a:noFill/>
          </p:spPr>
          <p:txBody>
            <a:bodyPr wrap="square" rtlCol="0">
              <a:spAutoFit/>
            </a:bodyPr>
            <a:lstStyle/>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ΤΜΗΜΑ ΑΛΙΕΙΑΣ </a:t>
              </a:r>
            </a:p>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ΘΑΛΑΣΣΙΩΝ ΕΡΕΥΝΩΝ</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426" y="6204923"/>
              <a:ext cx="874471" cy="374698"/>
            </a:xfrm>
            <a:prstGeom prst="rect">
              <a:avLst/>
            </a:prstGeom>
          </p:spPr>
        </p:pic>
      </p:grpSp>
      <p:sp>
        <p:nvSpPr>
          <p:cNvPr id="17" name="Rectangle 16"/>
          <p:cNvSpPr/>
          <p:nvPr/>
        </p:nvSpPr>
        <p:spPr>
          <a:xfrm>
            <a:off x="12017585" y="0"/>
            <a:ext cx="174415" cy="10411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96157" y="1041193"/>
            <a:ext cx="6931777" cy="1943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6157" y="537408"/>
            <a:ext cx="10360265" cy="523220"/>
          </a:xfrm>
          <a:prstGeom prst="rect">
            <a:avLst/>
          </a:prstGeom>
          <a:noFill/>
        </p:spPr>
        <p:txBody>
          <a:bodyPr wrap="square" rtlCol="0">
            <a:spAutoFit/>
          </a:bodyPr>
          <a:lstStyle/>
          <a:p>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Αλιευτικός στόλος Κύπρου</a:t>
            </a:r>
            <a:endParaRPr lang="en-US"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435908" y="1028783"/>
            <a:ext cx="11521428" cy="1771319"/>
          </a:xfrm>
          <a:prstGeom prst="rect">
            <a:avLst/>
          </a:prstGeom>
          <a:noFill/>
        </p:spPr>
        <p:txBody>
          <a:bodyPr wrap="square" rtlCol="0">
            <a:spAutoFit/>
          </a:bodyPr>
          <a:lstStyle/>
          <a:p>
            <a:pPr>
              <a:lnSpc>
                <a:spcPct val="150000"/>
              </a:lnSpc>
            </a:pPr>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Παράκτια Αλιεία Μικρής κλίμακας: </a:t>
            </a:r>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Σκάφη 4-12 μ, δίκτυα </a:t>
            </a:r>
            <a:r>
              <a:rPr lang="el-GR"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και παραγάδια </a:t>
            </a:r>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βυθού</a:t>
            </a:r>
            <a:r>
              <a:rPr lang="el-GR"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l-GR" sz="2400" dirty="0" err="1"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βενθικά</a:t>
            </a:r>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l-GR"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είδη</a:t>
            </a:r>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(μαρίδα, </a:t>
            </a:r>
            <a:r>
              <a:rPr lang="el-GR" sz="2400" dirty="0" err="1"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μένουλα</a:t>
            </a:r>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l-GR" sz="2400" dirty="0" err="1"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γόππα</a:t>
            </a:r>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l-GR" sz="2400" dirty="0" err="1"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στρίλια</a:t>
            </a:r>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l-GR" sz="2400" dirty="0" err="1"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μπαρπούνι</a:t>
            </a:r>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λυθρίνι, </a:t>
            </a:r>
            <a:r>
              <a:rPr lang="el-GR" sz="2400" dirty="0" err="1"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οκταπόδι</a:t>
            </a:r>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καλαμάρι, σουπιά, </a:t>
            </a:r>
            <a:r>
              <a:rPr lang="el-GR" sz="2400" dirty="0" err="1"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σοργός</a:t>
            </a:r>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l-GR" sz="2400" dirty="0" err="1"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χαρατζίδα</a:t>
            </a:r>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σκάρος, </a:t>
            </a:r>
            <a:r>
              <a:rPr lang="el-GR" sz="2400" dirty="0" err="1"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κουρκούνες</a:t>
            </a:r>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t>
            </a:r>
            <a:endParaRPr lang="el-GR"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420" y="3322120"/>
            <a:ext cx="3072938" cy="2304704"/>
          </a:xfrm>
          <a:prstGeom prst="rect">
            <a:avLst/>
          </a:prstGeom>
        </p:spPr>
      </p:pic>
      <p:pic>
        <p:nvPicPr>
          <p:cNvPr id="1026" name="Picture 2" descr="ÎÏÎ¿ÏÎ­Î»ÎµÏÎ¼Î± ÎµÎ¹ÎºÏÎ½Î±Ï Î³Î¹Î± nets static fisheri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59227" y="3323713"/>
            <a:ext cx="3002174" cy="22516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ÎÏÎ¿ÏÎ­Î»ÎµÏÎ¼Î± ÎµÎ¹ÎºÏÎ½Î±Ï Î³Î¹Î± ÏÎ±ÏÎ±Î³Î±Î´Î¹Î± Î²ÏÎ¸Î¿Ï"/>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27934" y="3297178"/>
            <a:ext cx="1816457" cy="2278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763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1897087" cy="6751923"/>
            <a:chOff x="184583" y="622865"/>
            <a:chExt cx="11762607" cy="6204213"/>
          </a:xfrm>
        </p:grpSpPr>
        <p:sp>
          <p:nvSpPr>
            <p:cNvPr id="5" name="Rectangle 4"/>
            <p:cNvSpPr/>
            <p:nvPr/>
          </p:nvSpPr>
          <p:spPr>
            <a:xfrm>
              <a:off x="184583" y="622865"/>
              <a:ext cx="197026" cy="46269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5132" y="6093324"/>
              <a:ext cx="112720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34" y="6211325"/>
              <a:ext cx="362158" cy="368296"/>
            </a:xfrm>
            <a:prstGeom prst="rect">
              <a:avLst/>
            </a:prstGeom>
          </p:spPr>
        </p:pic>
        <p:sp>
          <p:nvSpPr>
            <p:cNvPr id="9" name="TextBox 8"/>
            <p:cNvSpPr txBox="1"/>
            <p:nvPr/>
          </p:nvSpPr>
          <p:spPr>
            <a:xfrm>
              <a:off x="381609" y="6593058"/>
              <a:ext cx="1379914" cy="184666"/>
            </a:xfrm>
            <a:prstGeom prst="rect">
              <a:avLst/>
            </a:prstGeom>
            <a:noFill/>
          </p:spPr>
          <p:txBody>
            <a:bodyPr wrap="square" rtlCol="0">
              <a:spAutoFit/>
            </a:bodyPr>
            <a:lstStyle/>
            <a:p>
              <a:r>
                <a:rPr lang="el-GR" sz="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ΚΥΠΡΙΑΚΗ ΔΗΜΟΚΡΑΤΙΑ</a:t>
              </a:r>
              <a:endParaRPr lang="en-US" sz="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543" y="6211325"/>
              <a:ext cx="457170" cy="310628"/>
            </a:xfrm>
            <a:prstGeom prst="rect">
              <a:avLst/>
            </a:prstGeom>
          </p:spPr>
        </p:pic>
        <p:sp>
          <p:nvSpPr>
            <p:cNvPr id="11" name="TextBox 10"/>
            <p:cNvSpPr txBox="1"/>
            <p:nvPr/>
          </p:nvSpPr>
          <p:spPr>
            <a:xfrm>
              <a:off x="1565702" y="6550079"/>
              <a:ext cx="753549" cy="276999"/>
            </a:xfrm>
            <a:prstGeom prst="rect">
              <a:avLst/>
            </a:prstGeom>
            <a:noFill/>
          </p:spPr>
          <p:txBody>
            <a:bodyPr wrap="square" rtlCol="0">
              <a:spAutoFit/>
            </a:bodyPr>
            <a:lstStyle/>
            <a:p>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ΕΥΡΩΠΑΪΚΗ     </a:t>
              </a:r>
            </a:p>
            <a:p>
              <a:r>
                <a:rPr lang="el-GR"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ΕΝΩΣΗ</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97926" y="6241584"/>
              <a:ext cx="4488873" cy="307777"/>
            </a:xfrm>
            <a:prstGeom prst="rect">
              <a:avLst/>
            </a:prstGeom>
            <a:noFill/>
          </p:spPr>
          <p:txBody>
            <a:bodyPr wrap="square" rtlCol="0">
              <a:spAutoFit/>
            </a:bodyPr>
            <a:lstStyle/>
            <a:p>
              <a:r>
                <a:rPr lang="el-GR" sz="1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Επιχειρησιακό Πρόγραμμα «Θάλασσα» 2014-2020</a:t>
              </a:r>
              <a:endParaRPr lang="en-U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4124" y="6204923"/>
              <a:ext cx="376705" cy="344438"/>
            </a:xfrm>
            <a:prstGeom prst="rect">
              <a:avLst/>
            </a:prstGeom>
          </p:spPr>
        </p:pic>
        <p:sp>
          <p:nvSpPr>
            <p:cNvPr id="14" name="TextBox 13"/>
            <p:cNvSpPr txBox="1"/>
            <p:nvPr/>
          </p:nvSpPr>
          <p:spPr>
            <a:xfrm>
              <a:off x="8869677" y="6546892"/>
              <a:ext cx="1496291" cy="276999"/>
            </a:xfrm>
            <a:prstGeom prst="rect">
              <a:avLst/>
            </a:prstGeom>
            <a:noFill/>
          </p:spPr>
          <p:txBody>
            <a:bodyPr wrap="square" rtlCol="0">
              <a:spAutoFit/>
            </a:bodyPr>
            <a:lstStyle/>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ΤΜΗΜΑ ΑΛΙΕΙΑΣ </a:t>
              </a:r>
            </a:p>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ΘΑΛΑΣΣΙΩΝ ΕΡΕΥΝΩΝ</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426" y="6204923"/>
              <a:ext cx="874471" cy="374698"/>
            </a:xfrm>
            <a:prstGeom prst="rect">
              <a:avLst/>
            </a:prstGeom>
          </p:spPr>
        </p:pic>
      </p:grpSp>
      <p:sp>
        <p:nvSpPr>
          <p:cNvPr id="17" name="Rectangle 16"/>
          <p:cNvSpPr/>
          <p:nvPr/>
        </p:nvSpPr>
        <p:spPr>
          <a:xfrm>
            <a:off x="12017585" y="0"/>
            <a:ext cx="174415" cy="10411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96157" y="1041193"/>
            <a:ext cx="6931777" cy="1943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6157" y="537408"/>
            <a:ext cx="10360265" cy="523220"/>
          </a:xfrm>
          <a:prstGeom prst="rect">
            <a:avLst/>
          </a:prstGeom>
          <a:noFill/>
        </p:spPr>
        <p:txBody>
          <a:bodyPr wrap="square" rtlCol="0">
            <a:spAutoFit/>
          </a:bodyPr>
          <a:lstStyle/>
          <a:p>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Αλιευτικός στόλος Κύπρου</a:t>
            </a:r>
            <a:endParaRPr lang="en-US"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496157" y="1239338"/>
            <a:ext cx="11521428" cy="1771319"/>
          </a:xfrm>
          <a:prstGeom prst="rect">
            <a:avLst/>
          </a:prstGeom>
          <a:noFill/>
        </p:spPr>
        <p:txBody>
          <a:bodyPr wrap="square" rtlCol="0">
            <a:spAutoFit/>
          </a:bodyPr>
          <a:lstStyle/>
          <a:p>
            <a:pPr>
              <a:lnSpc>
                <a:spcPct val="150000"/>
              </a:lnSpc>
            </a:pPr>
            <a:r>
              <a:rPr lang="el-GR" sz="28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Πολυδύναμα: </a:t>
            </a:r>
            <a:r>
              <a:rPr lang="el-GR" sz="24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Σκάφη 12 </a:t>
            </a:r>
            <a:r>
              <a:rPr lang="el-GR"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24 μ, παραγάδια </a:t>
            </a:r>
            <a:r>
              <a:rPr lang="el-GR" sz="24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επιφανείας, δίκτυα </a:t>
            </a:r>
            <a:r>
              <a:rPr lang="el-GR"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και παραγάδια βυθού</a:t>
            </a:r>
            <a:r>
              <a:rPr lang="el-GR" sz="24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αλιεία </a:t>
            </a:r>
            <a:r>
              <a:rPr lang="el-GR"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μεγάλων </a:t>
            </a:r>
            <a:r>
              <a:rPr lang="el-GR" sz="24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πελαγικών (ξιφία</a:t>
            </a:r>
            <a:r>
              <a:rPr lang="el-GR"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ερυθρό </a:t>
            </a:r>
            <a:r>
              <a:rPr lang="el-GR" sz="24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τόνο, </a:t>
            </a:r>
            <a:r>
              <a:rPr lang="el-GR" sz="2400" dirty="0" err="1"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μακρύπτερο</a:t>
            </a:r>
            <a:r>
              <a:rPr lang="el-GR" sz="24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τόνο), παράκτια </a:t>
            </a:r>
            <a:r>
              <a:rPr lang="el-GR"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αλιεία </a:t>
            </a:r>
            <a:r>
              <a:rPr lang="el-GR" sz="2400"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βενθικών</a:t>
            </a:r>
            <a:r>
              <a:rPr lang="el-GR"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24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ψαριών</a:t>
            </a:r>
            <a:endParaRPr lang="el-GR"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406" y="3132164"/>
            <a:ext cx="3303830" cy="2477873"/>
          </a:xfrm>
          <a:prstGeom prst="rect">
            <a:avLst/>
          </a:prstGeom>
        </p:spPr>
      </p:pic>
      <p:pic>
        <p:nvPicPr>
          <p:cNvPr id="4" name="Picture 3"/>
          <p:cNvPicPr>
            <a:picLocks noChangeAspect="1"/>
          </p:cNvPicPr>
          <p:nvPr/>
        </p:nvPicPr>
        <p:blipFill>
          <a:blip r:embed="rId7"/>
          <a:stretch>
            <a:fillRect/>
          </a:stretch>
        </p:blipFill>
        <p:spPr>
          <a:xfrm>
            <a:off x="4059227" y="3132164"/>
            <a:ext cx="4488213" cy="2523517"/>
          </a:xfrm>
          <a:prstGeom prst="rect">
            <a:avLst/>
          </a:prstGeom>
        </p:spPr>
      </p:pic>
    </p:spTree>
    <p:extLst>
      <p:ext uri="{BB962C8B-B14F-4D97-AF65-F5344CB8AC3E}">
        <p14:creationId xmlns:p14="http://schemas.microsoft.com/office/powerpoint/2010/main" val="1768603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1897087" cy="6751923"/>
            <a:chOff x="184583" y="622865"/>
            <a:chExt cx="11762607" cy="6204213"/>
          </a:xfrm>
        </p:grpSpPr>
        <p:sp>
          <p:nvSpPr>
            <p:cNvPr id="5" name="Rectangle 4"/>
            <p:cNvSpPr/>
            <p:nvPr/>
          </p:nvSpPr>
          <p:spPr>
            <a:xfrm>
              <a:off x="184583" y="622865"/>
              <a:ext cx="197026" cy="46269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5132" y="6093324"/>
              <a:ext cx="112720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34" y="6211325"/>
              <a:ext cx="362158" cy="368296"/>
            </a:xfrm>
            <a:prstGeom prst="rect">
              <a:avLst/>
            </a:prstGeom>
          </p:spPr>
        </p:pic>
        <p:sp>
          <p:nvSpPr>
            <p:cNvPr id="9" name="TextBox 8"/>
            <p:cNvSpPr txBox="1"/>
            <p:nvPr/>
          </p:nvSpPr>
          <p:spPr>
            <a:xfrm>
              <a:off x="381609" y="6593058"/>
              <a:ext cx="1379914" cy="184666"/>
            </a:xfrm>
            <a:prstGeom prst="rect">
              <a:avLst/>
            </a:prstGeom>
            <a:noFill/>
          </p:spPr>
          <p:txBody>
            <a:bodyPr wrap="square" rtlCol="0">
              <a:spAutoFit/>
            </a:bodyPr>
            <a:lstStyle/>
            <a:p>
              <a:r>
                <a:rPr lang="el-GR" sz="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ΚΥΠΡΙΑΚΗ ΔΗΜΟΚΡΑΤΙΑ</a:t>
              </a:r>
              <a:endParaRPr lang="en-US" sz="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543" y="6211325"/>
              <a:ext cx="457170" cy="310628"/>
            </a:xfrm>
            <a:prstGeom prst="rect">
              <a:avLst/>
            </a:prstGeom>
          </p:spPr>
        </p:pic>
        <p:sp>
          <p:nvSpPr>
            <p:cNvPr id="11" name="TextBox 10"/>
            <p:cNvSpPr txBox="1"/>
            <p:nvPr/>
          </p:nvSpPr>
          <p:spPr>
            <a:xfrm>
              <a:off x="1565702" y="6550079"/>
              <a:ext cx="753549" cy="276999"/>
            </a:xfrm>
            <a:prstGeom prst="rect">
              <a:avLst/>
            </a:prstGeom>
            <a:noFill/>
          </p:spPr>
          <p:txBody>
            <a:bodyPr wrap="square" rtlCol="0">
              <a:spAutoFit/>
            </a:bodyPr>
            <a:lstStyle/>
            <a:p>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ΕΥΡΩΠΑΪΚΗ     </a:t>
              </a:r>
            </a:p>
            <a:p>
              <a:r>
                <a:rPr lang="el-GR"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ΕΝΩΣΗ</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97926" y="6241584"/>
              <a:ext cx="4488873" cy="307777"/>
            </a:xfrm>
            <a:prstGeom prst="rect">
              <a:avLst/>
            </a:prstGeom>
            <a:noFill/>
          </p:spPr>
          <p:txBody>
            <a:bodyPr wrap="square" rtlCol="0">
              <a:spAutoFit/>
            </a:bodyPr>
            <a:lstStyle/>
            <a:p>
              <a:r>
                <a:rPr lang="el-GR" sz="1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Επιχειρησιακό Πρόγραμμα «Θάλασσα» 2014-2020</a:t>
              </a:r>
              <a:endParaRPr lang="en-U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4124" y="6204923"/>
              <a:ext cx="376705" cy="344438"/>
            </a:xfrm>
            <a:prstGeom prst="rect">
              <a:avLst/>
            </a:prstGeom>
          </p:spPr>
        </p:pic>
        <p:sp>
          <p:nvSpPr>
            <p:cNvPr id="14" name="TextBox 13"/>
            <p:cNvSpPr txBox="1"/>
            <p:nvPr/>
          </p:nvSpPr>
          <p:spPr>
            <a:xfrm>
              <a:off x="8869677" y="6546892"/>
              <a:ext cx="1496291" cy="276999"/>
            </a:xfrm>
            <a:prstGeom prst="rect">
              <a:avLst/>
            </a:prstGeom>
            <a:noFill/>
          </p:spPr>
          <p:txBody>
            <a:bodyPr wrap="square" rtlCol="0">
              <a:spAutoFit/>
            </a:bodyPr>
            <a:lstStyle/>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ΤΜΗΜΑ ΑΛΙΕΙΑΣ </a:t>
              </a:r>
            </a:p>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ΘΑΛΑΣΣΙΩΝ ΕΡΕΥΝΩΝ</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426" y="6204923"/>
              <a:ext cx="874471" cy="374698"/>
            </a:xfrm>
            <a:prstGeom prst="rect">
              <a:avLst/>
            </a:prstGeom>
          </p:spPr>
        </p:pic>
      </p:grpSp>
      <p:sp>
        <p:nvSpPr>
          <p:cNvPr id="17" name="Rectangle 16"/>
          <p:cNvSpPr/>
          <p:nvPr/>
        </p:nvSpPr>
        <p:spPr>
          <a:xfrm>
            <a:off x="12017585" y="0"/>
            <a:ext cx="174415" cy="10411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96157" y="1041193"/>
            <a:ext cx="6931777" cy="1943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6157" y="537408"/>
            <a:ext cx="10360265" cy="523220"/>
          </a:xfrm>
          <a:prstGeom prst="rect">
            <a:avLst/>
          </a:prstGeom>
          <a:noFill/>
        </p:spPr>
        <p:txBody>
          <a:bodyPr wrap="square" rtlCol="0">
            <a:spAutoFit/>
          </a:bodyPr>
          <a:lstStyle/>
          <a:p>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Αλιευτικός στόλος Κύπρου</a:t>
            </a:r>
            <a:endParaRPr lang="en-US"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347718" y="1091237"/>
            <a:ext cx="11521428" cy="1938992"/>
          </a:xfrm>
          <a:prstGeom prst="rect">
            <a:avLst/>
          </a:prstGeom>
          <a:noFill/>
        </p:spPr>
        <p:txBody>
          <a:bodyPr wrap="square" rtlCol="0">
            <a:spAutoFit/>
          </a:bodyPr>
          <a:lstStyle/>
          <a:p>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Τράτες και Γρι-Γρι: Σκάφη </a:t>
            </a:r>
            <a:r>
              <a:rPr lang="en-US" sz="2400" dirty="0" smtClean="0">
                <a:latin typeface="Tahoma" panose="020B0604030504040204" pitchFamily="34" charset="0"/>
                <a:ea typeface="Tahoma" panose="020B0604030504040204" pitchFamily="34" charset="0"/>
                <a:cs typeface="Tahoma" panose="020B0604030504040204" pitchFamily="34" charset="0"/>
              </a:rPr>
              <a:t>22</a:t>
            </a:r>
            <a:r>
              <a:rPr lang="el-GR" sz="2400" dirty="0" smtClean="0">
                <a:latin typeface="Tahoma" panose="020B0604030504040204" pitchFamily="34" charset="0"/>
                <a:ea typeface="Tahoma" panose="020B0604030504040204" pitchFamily="34" charset="0"/>
                <a:cs typeface="Tahoma" panose="020B0604030504040204" pitchFamily="34" charset="0"/>
              </a:rPr>
              <a:t> </a:t>
            </a:r>
            <a:r>
              <a:rPr lang="el-GR" sz="2400" dirty="0">
                <a:latin typeface="Tahoma" panose="020B0604030504040204" pitchFamily="34" charset="0"/>
                <a:ea typeface="Tahoma" panose="020B0604030504040204" pitchFamily="34" charset="0"/>
                <a:cs typeface="Tahoma" panose="020B0604030504040204" pitchFamily="34" charset="0"/>
              </a:rPr>
              <a:t>– </a:t>
            </a:r>
            <a:r>
              <a:rPr lang="el-GR" sz="24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7 </a:t>
            </a:r>
            <a:r>
              <a:rPr lang="el-GR" sz="2400" dirty="0" smtClean="0">
                <a:latin typeface="Tahoma" panose="020B0604030504040204" pitchFamily="34" charset="0"/>
                <a:ea typeface="Tahoma" panose="020B0604030504040204" pitchFamily="34" charset="0"/>
                <a:cs typeface="Tahoma" panose="020B0604030504040204" pitchFamily="34" charset="0"/>
              </a:rPr>
              <a:t>μ, </a:t>
            </a:r>
            <a:r>
              <a:rPr lang="el-GR" sz="2400" dirty="0" err="1" smtClean="0">
                <a:latin typeface="Tahoma" panose="020B0604030504040204" pitchFamily="34" charset="0"/>
                <a:ea typeface="Tahoma" panose="020B0604030504040204" pitchFamily="34" charset="0"/>
                <a:cs typeface="Tahoma" panose="020B0604030504040204" pitchFamily="34" charset="0"/>
              </a:rPr>
              <a:t>τρατές</a:t>
            </a:r>
            <a:r>
              <a:rPr lang="el-GR" sz="2400" dirty="0" smtClean="0">
                <a:latin typeface="Tahoma" panose="020B0604030504040204" pitchFamily="34" charset="0"/>
                <a:ea typeface="Tahoma" panose="020B0604030504040204" pitchFamily="34" charset="0"/>
                <a:cs typeface="Tahoma" panose="020B0604030504040204" pitchFamily="34" charset="0"/>
              </a:rPr>
              <a:t> βυθού με συρόμενα εργαλεία για </a:t>
            </a:r>
            <a:r>
              <a:rPr lang="el-GR" sz="2400" dirty="0" err="1" smtClean="0">
                <a:latin typeface="Tahoma" panose="020B0604030504040204" pitchFamily="34" charset="0"/>
                <a:ea typeface="Tahoma" panose="020B0604030504040204" pitchFamily="34" charset="0"/>
                <a:cs typeface="Tahoma" panose="020B0604030504040204" pitchFamily="34" charset="0"/>
              </a:rPr>
              <a:t>βενθικά</a:t>
            </a:r>
            <a:r>
              <a:rPr lang="el-GR" sz="2400" dirty="0" smtClean="0">
                <a:latin typeface="Tahoma" panose="020B0604030504040204" pitchFamily="34" charset="0"/>
                <a:ea typeface="Tahoma" panose="020B0604030504040204" pitchFamily="34" charset="0"/>
                <a:cs typeface="Tahoma" panose="020B0604030504040204" pitchFamily="34" charset="0"/>
              </a:rPr>
              <a:t> είδη (Μαρίδα, Μπαρμπούνι, </a:t>
            </a:r>
            <a:r>
              <a:rPr lang="el-GR" sz="2400" dirty="0" err="1" smtClean="0">
                <a:latin typeface="Tahoma" panose="020B0604030504040204" pitchFamily="34" charset="0"/>
                <a:ea typeface="Tahoma" panose="020B0604030504040204" pitchFamily="34" charset="0"/>
                <a:cs typeface="Tahoma" panose="020B0604030504040204" pitchFamily="34" charset="0"/>
              </a:rPr>
              <a:t>Μένουλα</a:t>
            </a:r>
            <a:r>
              <a:rPr lang="el-GR" sz="2400" dirty="0" smtClean="0">
                <a:latin typeface="Tahoma" panose="020B0604030504040204" pitchFamily="34" charset="0"/>
                <a:ea typeface="Tahoma" panose="020B0604030504040204" pitchFamily="34" charset="0"/>
                <a:cs typeface="Tahoma" panose="020B0604030504040204" pitchFamily="34" charset="0"/>
              </a:rPr>
              <a:t>, </a:t>
            </a:r>
            <a:r>
              <a:rPr lang="el-GR" sz="2400" dirty="0" err="1" smtClean="0">
                <a:latin typeface="Tahoma" panose="020B0604030504040204" pitchFamily="34" charset="0"/>
                <a:ea typeface="Tahoma" panose="020B0604030504040204" pitchFamily="34" charset="0"/>
                <a:cs typeface="Tahoma" panose="020B0604030504040204" pitchFamily="34" charset="0"/>
              </a:rPr>
              <a:t>Στρίλια</a:t>
            </a:r>
            <a:r>
              <a:rPr lang="el-GR" sz="2400" dirty="0" smtClean="0">
                <a:latin typeface="Tahoma" panose="020B0604030504040204" pitchFamily="34" charset="0"/>
                <a:ea typeface="Tahoma" panose="020B0604030504040204" pitchFamily="34" charset="0"/>
                <a:cs typeface="Tahoma" panose="020B0604030504040204" pitchFamily="34" charset="0"/>
              </a:rPr>
              <a:t>, Λυθρίνι, Χταπόδι, Καλαμάρι)</a:t>
            </a:r>
            <a:endParaRPr lang="el-GR" sz="24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l-GR" sz="2400" dirty="0" smtClean="0">
                <a:latin typeface="Tahoma" panose="020B0604030504040204" pitchFamily="34" charset="0"/>
                <a:ea typeface="Tahoma" panose="020B0604030504040204" pitchFamily="34" charset="0"/>
                <a:cs typeface="Tahoma" panose="020B0604030504040204" pitchFamily="34" charset="0"/>
              </a:rPr>
              <a:t> και χρησιμοποιούν συρόμενα εργαλεία και το γρι </a:t>
            </a:r>
            <a:r>
              <a:rPr lang="el-GR" sz="2400" dirty="0" err="1" smtClean="0">
                <a:latin typeface="Tahoma" panose="020B0604030504040204" pitchFamily="34" charset="0"/>
                <a:ea typeface="Tahoma" panose="020B0604030504040204" pitchFamily="34" charset="0"/>
                <a:cs typeface="Tahoma" panose="020B0604030504040204" pitchFamily="34" charset="0"/>
              </a:rPr>
              <a:t>γρι</a:t>
            </a:r>
            <a:r>
              <a:rPr lang="el-GR" sz="2400" dirty="0" smtClean="0">
                <a:latin typeface="Tahoma" panose="020B0604030504040204" pitchFamily="34" charset="0"/>
                <a:ea typeface="Tahoma" panose="020B0604030504040204" pitchFamily="34" charset="0"/>
                <a:cs typeface="Tahoma" panose="020B0604030504040204" pitchFamily="34" charset="0"/>
              </a:rPr>
              <a:t> που αλιεύει μικρά πελαγικά και </a:t>
            </a:r>
            <a:r>
              <a:rPr lang="el-GR" sz="2400" dirty="0" err="1" smtClean="0">
                <a:latin typeface="Tahoma" panose="020B0604030504040204" pitchFamily="34" charset="0"/>
                <a:ea typeface="Tahoma" panose="020B0604030504040204" pitchFamily="34" charset="0"/>
                <a:cs typeface="Tahoma" panose="020B0604030504040204" pitchFamily="34" charset="0"/>
              </a:rPr>
              <a:t>μεσοπελαγικά</a:t>
            </a:r>
            <a:r>
              <a:rPr lang="el-GR" sz="2400" dirty="0" smtClean="0">
                <a:latin typeface="Tahoma" panose="020B0604030504040204" pitchFamily="34" charset="0"/>
                <a:ea typeface="Tahoma" panose="020B0604030504040204" pitchFamily="34" charset="0"/>
                <a:cs typeface="Tahoma" panose="020B0604030504040204" pitchFamily="34" charset="0"/>
              </a:rPr>
              <a:t> (κολιός, </a:t>
            </a:r>
            <a:r>
              <a:rPr lang="el-GR" sz="2400" dirty="0" err="1" smtClean="0">
                <a:latin typeface="Tahoma" panose="020B0604030504040204" pitchFamily="34" charset="0"/>
                <a:ea typeface="Tahoma" panose="020B0604030504040204" pitchFamily="34" charset="0"/>
                <a:cs typeface="Tahoma" panose="020B0604030504040204" pitchFamily="34" charset="0"/>
              </a:rPr>
              <a:t>στρογγυλόρεγγα</a:t>
            </a:r>
            <a:r>
              <a:rPr lang="el-GR" sz="2400" dirty="0" smtClean="0">
                <a:latin typeface="Tahoma" panose="020B0604030504040204" pitchFamily="34" charset="0"/>
                <a:ea typeface="Tahoma" panose="020B0604030504040204" pitchFamily="34" charset="0"/>
                <a:cs typeface="Tahoma" panose="020B0604030504040204" pitchFamily="34" charset="0"/>
              </a:rPr>
              <a:t>, σαυρίδι)</a:t>
            </a:r>
            <a:endPar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ÎÏÎ¿ÏÎ­Î»ÎµÏÎ¼Î± ÎµÎ¹ÎºÏÎ½Î±Ï Î³Î¹Î± ÏÏÎ¬ÏÎ±"/>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718" y="3399905"/>
            <a:ext cx="3866835" cy="23323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ÎÏÎ¿ÏÎ­Î»ÎµÏÎ¼Î± ÎµÎ¹ÎºÏÎ½Î±Ï Î³Î¹Î± ÏÏÎ±ÏÎµÏ Î²ÏÎ¸Î¿Ï ÎµÏÎ³Î±Î»ÎµÎ¹Î±"/>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2992" y="3516283"/>
            <a:ext cx="3753573" cy="22160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stretch>
            <a:fillRect/>
          </a:stretch>
        </p:blipFill>
        <p:spPr>
          <a:xfrm>
            <a:off x="8265004" y="2560945"/>
            <a:ext cx="2953962" cy="3171353"/>
          </a:xfrm>
          <a:prstGeom prst="rect">
            <a:avLst/>
          </a:prstGeom>
        </p:spPr>
      </p:pic>
    </p:spTree>
    <p:extLst>
      <p:ext uri="{BB962C8B-B14F-4D97-AF65-F5344CB8AC3E}">
        <p14:creationId xmlns:p14="http://schemas.microsoft.com/office/powerpoint/2010/main" val="1022663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1897087" cy="6751923"/>
            <a:chOff x="184583" y="622865"/>
            <a:chExt cx="11762607" cy="6204213"/>
          </a:xfrm>
        </p:grpSpPr>
        <p:sp>
          <p:nvSpPr>
            <p:cNvPr id="5" name="Rectangle 4"/>
            <p:cNvSpPr/>
            <p:nvPr/>
          </p:nvSpPr>
          <p:spPr>
            <a:xfrm>
              <a:off x="184583" y="622865"/>
              <a:ext cx="197026" cy="46269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5132" y="6093324"/>
              <a:ext cx="112720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34" y="6211325"/>
              <a:ext cx="362158" cy="368296"/>
            </a:xfrm>
            <a:prstGeom prst="rect">
              <a:avLst/>
            </a:prstGeom>
          </p:spPr>
        </p:pic>
        <p:sp>
          <p:nvSpPr>
            <p:cNvPr id="9" name="TextBox 8"/>
            <p:cNvSpPr txBox="1"/>
            <p:nvPr/>
          </p:nvSpPr>
          <p:spPr>
            <a:xfrm>
              <a:off x="381609" y="6593058"/>
              <a:ext cx="1379914" cy="184666"/>
            </a:xfrm>
            <a:prstGeom prst="rect">
              <a:avLst/>
            </a:prstGeom>
            <a:noFill/>
          </p:spPr>
          <p:txBody>
            <a:bodyPr wrap="square" rtlCol="0">
              <a:spAutoFit/>
            </a:bodyPr>
            <a:lstStyle/>
            <a:p>
              <a:r>
                <a:rPr lang="el-GR" sz="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ΚΥΠΡΙΑΚΗ ΔΗΜΟΚΡΑΤΙΑ</a:t>
              </a:r>
              <a:endParaRPr lang="en-US" sz="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543" y="6211325"/>
              <a:ext cx="457170" cy="310628"/>
            </a:xfrm>
            <a:prstGeom prst="rect">
              <a:avLst/>
            </a:prstGeom>
          </p:spPr>
        </p:pic>
        <p:sp>
          <p:nvSpPr>
            <p:cNvPr id="11" name="TextBox 10"/>
            <p:cNvSpPr txBox="1"/>
            <p:nvPr/>
          </p:nvSpPr>
          <p:spPr>
            <a:xfrm>
              <a:off x="1565702" y="6550079"/>
              <a:ext cx="753549" cy="276999"/>
            </a:xfrm>
            <a:prstGeom prst="rect">
              <a:avLst/>
            </a:prstGeom>
            <a:noFill/>
          </p:spPr>
          <p:txBody>
            <a:bodyPr wrap="square" rtlCol="0">
              <a:spAutoFit/>
            </a:bodyPr>
            <a:lstStyle/>
            <a:p>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ΕΥΡΩΠΑΪΚΗ     </a:t>
              </a:r>
            </a:p>
            <a:p>
              <a:r>
                <a:rPr lang="el-GR"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ΕΝΩΣΗ</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97926" y="6241584"/>
              <a:ext cx="4488873" cy="307777"/>
            </a:xfrm>
            <a:prstGeom prst="rect">
              <a:avLst/>
            </a:prstGeom>
            <a:noFill/>
          </p:spPr>
          <p:txBody>
            <a:bodyPr wrap="square" rtlCol="0">
              <a:spAutoFit/>
            </a:bodyPr>
            <a:lstStyle/>
            <a:p>
              <a:r>
                <a:rPr lang="el-GR" sz="1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Επιχειρησιακό Πρόγραμμα «Θάλασσα» 2014-2020</a:t>
              </a:r>
              <a:endParaRPr lang="en-U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4124" y="6204923"/>
              <a:ext cx="376705" cy="344438"/>
            </a:xfrm>
            <a:prstGeom prst="rect">
              <a:avLst/>
            </a:prstGeom>
          </p:spPr>
        </p:pic>
        <p:sp>
          <p:nvSpPr>
            <p:cNvPr id="14" name="TextBox 13"/>
            <p:cNvSpPr txBox="1"/>
            <p:nvPr/>
          </p:nvSpPr>
          <p:spPr>
            <a:xfrm>
              <a:off x="8869677" y="6546892"/>
              <a:ext cx="1496291" cy="276999"/>
            </a:xfrm>
            <a:prstGeom prst="rect">
              <a:avLst/>
            </a:prstGeom>
            <a:noFill/>
          </p:spPr>
          <p:txBody>
            <a:bodyPr wrap="square" rtlCol="0">
              <a:spAutoFit/>
            </a:bodyPr>
            <a:lstStyle/>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ΤΜΗΜΑ ΑΛΙΕΙΑΣ </a:t>
              </a:r>
            </a:p>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ΘΑΛΑΣΣΙΩΝ ΕΡΕΥΝΩΝ</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426" y="6204923"/>
              <a:ext cx="874471" cy="374698"/>
            </a:xfrm>
            <a:prstGeom prst="rect">
              <a:avLst/>
            </a:prstGeom>
          </p:spPr>
        </p:pic>
      </p:grpSp>
      <p:sp>
        <p:nvSpPr>
          <p:cNvPr id="17" name="Rectangle 16"/>
          <p:cNvSpPr/>
          <p:nvPr/>
        </p:nvSpPr>
        <p:spPr>
          <a:xfrm>
            <a:off x="12017585" y="0"/>
            <a:ext cx="174415" cy="10411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96157" y="1041193"/>
            <a:ext cx="6931777" cy="1943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6157" y="537408"/>
            <a:ext cx="10360265" cy="523220"/>
          </a:xfrm>
          <a:prstGeom prst="rect">
            <a:avLst/>
          </a:prstGeom>
          <a:noFill/>
        </p:spPr>
        <p:txBody>
          <a:bodyPr wrap="square" rtlCol="0">
            <a:spAutoFit/>
          </a:bodyPr>
          <a:lstStyle/>
          <a:p>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Υδατοκαλλιέργεια</a:t>
            </a:r>
            <a:endParaRPr lang="en-US"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ÎÏÎ¿ÏÎ­Î»ÎµÏÎ¼Î± ÎµÎ¹ÎºÏÎ½Î±Ï Î³Î¹Î± ÏÎ´Î±ÏÎ¿ÎºÎ±Î»Î»Î¹ÎµÏÎ³ÎµÎ¹Î±"/>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387" y="3478410"/>
            <a:ext cx="3312658" cy="220024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96157" y="1356584"/>
            <a:ext cx="11521428" cy="1938992"/>
          </a:xfrm>
          <a:prstGeom prst="rect">
            <a:avLst/>
          </a:prstGeom>
          <a:noFill/>
        </p:spPr>
        <p:txBody>
          <a:bodyPr wrap="square" rtlCol="0">
            <a:spAutoFit/>
          </a:bodyPr>
          <a:lstStyle/>
          <a:p>
            <a:pPr algn="just"/>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Εκτροφή ψαριών στη θάλασσα (Τσιπούρα και </a:t>
            </a:r>
            <a:r>
              <a:rPr lang="el-GR" sz="2400" dirty="0" err="1"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Λαυράκι</a:t>
            </a:r>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και στο Τρόοδος (Πέστροφα). </a:t>
            </a:r>
            <a:r>
              <a:rPr lang="el-GR" sz="2400" dirty="0">
                <a:latin typeface="Tahoma" panose="020B0604030504040204" pitchFamily="34" charset="0"/>
                <a:ea typeface="Tahoma" panose="020B0604030504040204" pitchFamily="34" charset="0"/>
                <a:cs typeface="Tahoma" panose="020B0604030504040204" pitchFamily="34" charset="0"/>
              </a:rPr>
              <a:t>Η</a:t>
            </a:r>
            <a:r>
              <a:rPr lang="el-GR" sz="2400" dirty="0" smtClean="0">
                <a:latin typeface="Tahoma" panose="020B0604030504040204" pitchFamily="34" charset="0"/>
                <a:ea typeface="Tahoma" panose="020B0604030504040204" pitchFamily="34" charset="0"/>
                <a:cs typeface="Tahoma" panose="020B0604030504040204" pitchFamily="34" charset="0"/>
              </a:rPr>
              <a:t> </a:t>
            </a:r>
            <a:r>
              <a:rPr lang="el-GR" sz="2400" dirty="0">
                <a:latin typeface="Tahoma" panose="020B0604030504040204" pitchFamily="34" charset="0"/>
                <a:ea typeface="Tahoma" panose="020B0604030504040204" pitchFamily="34" charset="0"/>
                <a:cs typeface="Tahoma" panose="020B0604030504040204" pitchFamily="34" charset="0"/>
              </a:rPr>
              <a:t>υδατοκαλλιέργεια </a:t>
            </a:r>
            <a:r>
              <a:rPr lang="el-GR" sz="2400" dirty="0" smtClean="0">
                <a:latin typeface="Tahoma" panose="020B0604030504040204" pitchFamily="34" charset="0"/>
                <a:ea typeface="Tahoma" panose="020B0604030504040204" pitchFamily="34" charset="0"/>
                <a:cs typeface="Tahoma" panose="020B0604030504040204" pitchFamily="34" charset="0"/>
              </a:rPr>
              <a:t>αποτελεί </a:t>
            </a:r>
            <a:r>
              <a:rPr lang="el-GR" sz="2400" dirty="0">
                <a:latin typeface="Tahoma" panose="020B0604030504040204" pitchFamily="34" charset="0"/>
                <a:ea typeface="Tahoma" panose="020B0604030504040204" pitchFamily="34" charset="0"/>
                <a:cs typeface="Tahoma" panose="020B0604030504040204" pitchFamily="34" charset="0"/>
              </a:rPr>
              <a:t>σημαντικότατο και αναπόσπαστο μέρος του Κυπριακού Αλιευτικού </a:t>
            </a:r>
            <a:r>
              <a:rPr lang="el-GR" sz="2400" dirty="0" smtClean="0">
                <a:latin typeface="Tahoma" panose="020B0604030504040204" pitchFamily="34" charset="0"/>
                <a:ea typeface="Tahoma" panose="020B0604030504040204" pitchFamily="34" charset="0"/>
                <a:cs typeface="Tahoma" panose="020B0604030504040204" pitchFamily="34" charset="0"/>
              </a:rPr>
              <a:t>Τομέα. </a:t>
            </a:r>
            <a:r>
              <a:rPr lang="el-GR" sz="2400" dirty="0">
                <a:latin typeface="Tahoma" panose="020B0604030504040204" pitchFamily="34" charset="0"/>
                <a:ea typeface="Tahoma" panose="020B0604030504040204" pitchFamily="34" charset="0"/>
                <a:cs typeface="Tahoma" panose="020B0604030504040204" pitchFamily="34" charset="0"/>
              </a:rPr>
              <a:t>Α</a:t>
            </a:r>
            <a:r>
              <a:rPr lang="el-GR" sz="2400" dirty="0" smtClean="0">
                <a:latin typeface="Tahoma" panose="020B0604030504040204" pitchFamily="34" charset="0"/>
                <a:ea typeface="Tahoma" panose="020B0604030504040204" pitchFamily="34" charset="0"/>
                <a:cs typeface="Tahoma" panose="020B0604030504040204" pitchFamily="34" charset="0"/>
              </a:rPr>
              <a:t>ντιπροσωπεύει </a:t>
            </a:r>
            <a:r>
              <a:rPr lang="el-GR" sz="2400" dirty="0">
                <a:latin typeface="Tahoma" panose="020B0604030504040204" pitchFamily="34" charset="0"/>
                <a:ea typeface="Tahoma" panose="020B0604030504040204" pitchFamily="34" charset="0"/>
                <a:cs typeface="Tahoma" panose="020B0604030504040204" pitchFamily="34" charset="0"/>
              </a:rPr>
              <a:t>περίπου το 80%, τόσο σε ποσότητα όσο και σε αξία, της συνολικής Κυπριακής παραγωγής αλιευτικών προϊόντων.</a:t>
            </a:r>
            <a:endPar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5055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1897087" cy="6751923"/>
            <a:chOff x="184583" y="622865"/>
            <a:chExt cx="11762607" cy="6204213"/>
          </a:xfrm>
        </p:grpSpPr>
        <p:sp>
          <p:nvSpPr>
            <p:cNvPr id="5" name="Rectangle 4"/>
            <p:cNvSpPr/>
            <p:nvPr/>
          </p:nvSpPr>
          <p:spPr>
            <a:xfrm>
              <a:off x="184583" y="622865"/>
              <a:ext cx="197026" cy="46269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5132" y="6093324"/>
              <a:ext cx="112720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34" y="6211325"/>
              <a:ext cx="362158" cy="368296"/>
            </a:xfrm>
            <a:prstGeom prst="rect">
              <a:avLst/>
            </a:prstGeom>
          </p:spPr>
        </p:pic>
        <p:sp>
          <p:nvSpPr>
            <p:cNvPr id="9" name="TextBox 8"/>
            <p:cNvSpPr txBox="1"/>
            <p:nvPr/>
          </p:nvSpPr>
          <p:spPr>
            <a:xfrm>
              <a:off x="381609" y="6593058"/>
              <a:ext cx="1379914" cy="184666"/>
            </a:xfrm>
            <a:prstGeom prst="rect">
              <a:avLst/>
            </a:prstGeom>
            <a:noFill/>
          </p:spPr>
          <p:txBody>
            <a:bodyPr wrap="square" rtlCol="0">
              <a:spAutoFit/>
            </a:bodyPr>
            <a:lstStyle/>
            <a:p>
              <a:r>
                <a:rPr lang="el-GR" sz="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ΚΥΠΡΙΑΚΗ ΔΗΜΟΚΡΑΤΙΑ</a:t>
              </a:r>
              <a:endParaRPr lang="en-US" sz="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543" y="6211325"/>
              <a:ext cx="457170" cy="310628"/>
            </a:xfrm>
            <a:prstGeom prst="rect">
              <a:avLst/>
            </a:prstGeom>
          </p:spPr>
        </p:pic>
        <p:sp>
          <p:nvSpPr>
            <p:cNvPr id="11" name="TextBox 10"/>
            <p:cNvSpPr txBox="1"/>
            <p:nvPr/>
          </p:nvSpPr>
          <p:spPr>
            <a:xfrm>
              <a:off x="1565702" y="6550079"/>
              <a:ext cx="753549" cy="276999"/>
            </a:xfrm>
            <a:prstGeom prst="rect">
              <a:avLst/>
            </a:prstGeom>
            <a:noFill/>
          </p:spPr>
          <p:txBody>
            <a:bodyPr wrap="square" rtlCol="0">
              <a:spAutoFit/>
            </a:bodyPr>
            <a:lstStyle/>
            <a:p>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ΕΥΡΩΠΑΪΚΗ     </a:t>
              </a:r>
            </a:p>
            <a:p>
              <a:r>
                <a:rPr lang="el-GR"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ΕΝΩΣΗ</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97926" y="6241584"/>
              <a:ext cx="4488873" cy="307777"/>
            </a:xfrm>
            <a:prstGeom prst="rect">
              <a:avLst/>
            </a:prstGeom>
            <a:noFill/>
          </p:spPr>
          <p:txBody>
            <a:bodyPr wrap="square" rtlCol="0">
              <a:spAutoFit/>
            </a:bodyPr>
            <a:lstStyle/>
            <a:p>
              <a:r>
                <a:rPr lang="el-GR" sz="1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Επιχειρησιακό Πρόγραμμα «Θάλασσα» 2014-2020</a:t>
              </a:r>
              <a:endParaRPr lang="en-U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4124" y="6204923"/>
              <a:ext cx="376705" cy="344438"/>
            </a:xfrm>
            <a:prstGeom prst="rect">
              <a:avLst/>
            </a:prstGeom>
          </p:spPr>
        </p:pic>
        <p:sp>
          <p:nvSpPr>
            <p:cNvPr id="14" name="TextBox 13"/>
            <p:cNvSpPr txBox="1"/>
            <p:nvPr/>
          </p:nvSpPr>
          <p:spPr>
            <a:xfrm>
              <a:off x="8869677" y="6546892"/>
              <a:ext cx="1496291" cy="276999"/>
            </a:xfrm>
            <a:prstGeom prst="rect">
              <a:avLst/>
            </a:prstGeom>
            <a:noFill/>
          </p:spPr>
          <p:txBody>
            <a:bodyPr wrap="square" rtlCol="0">
              <a:spAutoFit/>
            </a:bodyPr>
            <a:lstStyle/>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ΤΜΗΜΑ ΑΛΙΕΙΑΣ </a:t>
              </a:r>
            </a:p>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ΘΑΛΑΣΣΙΩΝ ΕΡΕΥΝΩΝ</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426" y="6204923"/>
              <a:ext cx="874471" cy="374698"/>
            </a:xfrm>
            <a:prstGeom prst="rect">
              <a:avLst/>
            </a:prstGeom>
          </p:spPr>
        </p:pic>
      </p:grpSp>
      <p:sp>
        <p:nvSpPr>
          <p:cNvPr id="17" name="Rectangle 16"/>
          <p:cNvSpPr/>
          <p:nvPr/>
        </p:nvSpPr>
        <p:spPr>
          <a:xfrm>
            <a:off x="12017585" y="0"/>
            <a:ext cx="174415" cy="10411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96157" y="1041193"/>
            <a:ext cx="6931777" cy="1943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6157" y="537408"/>
            <a:ext cx="10360265" cy="523220"/>
          </a:xfrm>
          <a:prstGeom prst="rect">
            <a:avLst/>
          </a:prstGeom>
          <a:noFill/>
        </p:spPr>
        <p:txBody>
          <a:bodyPr wrap="square" rtlCol="0">
            <a:spAutoFit/>
          </a:bodyPr>
          <a:lstStyle/>
          <a:p>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Εμπορία Αλιευτικών Προϊόντων</a:t>
            </a:r>
            <a:endParaRPr lang="en-US"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347718" y="1115514"/>
            <a:ext cx="11521428" cy="4893647"/>
          </a:xfrm>
          <a:prstGeom prst="rect">
            <a:avLst/>
          </a:prstGeom>
          <a:noFill/>
        </p:spPr>
        <p:txBody>
          <a:bodyPr wrap="square" rtlCol="0">
            <a:spAutoFit/>
          </a:bodyPr>
          <a:lstStyle/>
          <a:p>
            <a:r>
              <a:rPr lang="el-GR" sz="2400" dirty="0" smtClean="0">
                <a:latin typeface="Tahoma" panose="020B0604030504040204" pitchFamily="34" charset="0"/>
                <a:ea typeface="Tahoma" panose="020B0604030504040204" pitchFamily="34" charset="0"/>
                <a:cs typeface="Tahoma" panose="020B0604030504040204" pitchFamily="34" charset="0"/>
              </a:rPr>
              <a:t>Το μεγαλύτερο μέρος </a:t>
            </a:r>
            <a:r>
              <a:rPr lang="el-GR" sz="2400" dirty="0">
                <a:latin typeface="Tahoma" panose="020B0604030504040204" pitchFamily="34" charset="0"/>
                <a:ea typeface="Tahoma" panose="020B0604030504040204" pitchFamily="34" charset="0"/>
                <a:cs typeface="Tahoma" panose="020B0604030504040204" pitchFamily="34" charset="0"/>
              </a:rPr>
              <a:t>της θαλάσσιας αλιευτικής παραγωγής της </a:t>
            </a:r>
            <a:r>
              <a:rPr lang="el-GR" sz="2400" dirty="0" smtClean="0">
                <a:latin typeface="Tahoma" panose="020B0604030504040204" pitchFamily="34" charset="0"/>
                <a:ea typeface="Tahoma" panose="020B0604030504040204" pitchFamily="34" charset="0"/>
                <a:cs typeface="Tahoma" panose="020B0604030504040204" pitchFamily="34" charset="0"/>
              </a:rPr>
              <a:t>Κύπρου διοχετεύεται </a:t>
            </a:r>
            <a:r>
              <a:rPr lang="el-GR" sz="2400" dirty="0">
                <a:latin typeface="Tahoma" panose="020B0604030504040204" pitchFamily="34" charset="0"/>
                <a:ea typeface="Tahoma" panose="020B0604030504040204" pitchFamily="34" charset="0"/>
                <a:cs typeface="Tahoma" panose="020B0604030504040204" pitchFamily="34" charset="0"/>
              </a:rPr>
              <a:t>στην </a:t>
            </a:r>
            <a:r>
              <a:rPr lang="el-GR" sz="2400" b="1" dirty="0">
                <a:latin typeface="Tahoma" panose="020B0604030504040204" pitchFamily="34" charset="0"/>
                <a:ea typeface="Tahoma" panose="020B0604030504040204" pitchFamily="34" charset="0"/>
                <a:cs typeface="Tahoma" panose="020B0604030504040204" pitchFamily="34" charset="0"/>
              </a:rPr>
              <a:t>εγχώρια </a:t>
            </a:r>
            <a:r>
              <a:rPr lang="el-GR" sz="2400" dirty="0" smtClean="0">
                <a:latin typeface="Tahoma" panose="020B0604030504040204" pitchFamily="34" charset="0"/>
                <a:ea typeface="Tahoma" panose="020B0604030504040204" pitchFamily="34" charset="0"/>
                <a:cs typeface="Tahoma" panose="020B0604030504040204" pitchFamily="34" charset="0"/>
              </a:rPr>
              <a:t>αγορά</a:t>
            </a:r>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p>
          <a:p>
            <a:endParaRPr lang="el-GR"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Εξαγωγές γίνονται για συγκεκριμένα είδη (π.χ. </a:t>
            </a:r>
            <a:r>
              <a:rPr lang="el-GR" sz="2400" dirty="0" err="1"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Μακρύπτερος</a:t>
            </a:r>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Τόνος)  </a:t>
            </a:r>
          </a:p>
          <a:p>
            <a:endParaRPr lang="el-GR"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Το σύνολο σχεδόν της αλιευτικής παραγωγής διατίθεται φρέσκο και χωρίς επεξεργασία</a:t>
            </a:r>
          </a:p>
          <a:p>
            <a:endParaRPr lang="el-GR"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Μόνο μερικά μεγάλα ψάρια (π.χ. ξιφίας) καταψύχονται για κάποιο χρονικό διάστημα και πωλούνται σταδιακά ως φιλέτα</a:t>
            </a:r>
          </a:p>
          <a:p>
            <a:endParaRPr lang="el-GR"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l-GR" sz="2400" b="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Η σχέση εμπιστοσύνης ιχθυοπώλη καταναλωτή είναι καθοριστικής σημασίας</a:t>
            </a:r>
          </a:p>
        </p:txBody>
      </p:sp>
    </p:spTree>
    <p:extLst>
      <p:ext uri="{BB962C8B-B14F-4D97-AF65-F5344CB8AC3E}">
        <p14:creationId xmlns:p14="http://schemas.microsoft.com/office/powerpoint/2010/main" val="3839197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1897087" cy="6751923"/>
            <a:chOff x="184583" y="622865"/>
            <a:chExt cx="11762607" cy="6204213"/>
          </a:xfrm>
        </p:grpSpPr>
        <p:sp>
          <p:nvSpPr>
            <p:cNvPr id="5" name="Rectangle 4"/>
            <p:cNvSpPr/>
            <p:nvPr/>
          </p:nvSpPr>
          <p:spPr>
            <a:xfrm>
              <a:off x="184583" y="622865"/>
              <a:ext cx="197026" cy="46269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5132" y="6093324"/>
              <a:ext cx="112720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34" y="6211325"/>
              <a:ext cx="362158" cy="368296"/>
            </a:xfrm>
            <a:prstGeom prst="rect">
              <a:avLst/>
            </a:prstGeom>
          </p:spPr>
        </p:pic>
        <p:sp>
          <p:nvSpPr>
            <p:cNvPr id="9" name="TextBox 8"/>
            <p:cNvSpPr txBox="1"/>
            <p:nvPr/>
          </p:nvSpPr>
          <p:spPr>
            <a:xfrm>
              <a:off x="381609" y="6593058"/>
              <a:ext cx="1379914" cy="184666"/>
            </a:xfrm>
            <a:prstGeom prst="rect">
              <a:avLst/>
            </a:prstGeom>
            <a:noFill/>
          </p:spPr>
          <p:txBody>
            <a:bodyPr wrap="square" rtlCol="0">
              <a:spAutoFit/>
            </a:bodyPr>
            <a:lstStyle/>
            <a:p>
              <a:r>
                <a:rPr lang="el-GR" sz="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ΚΥΠΡΙΑΚΗ ΔΗΜΟΚΡΑΤΙΑ</a:t>
              </a:r>
              <a:endParaRPr lang="en-US" sz="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543" y="6211325"/>
              <a:ext cx="457170" cy="310628"/>
            </a:xfrm>
            <a:prstGeom prst="rect">
              <a:avLst/>
            </a:prstGeom>
          </p:spPr>
        </p:pic>
        <p:sp>
          <p:nvSpPr>
            <p:cNvPr id="11" name="TextBox 10"/>
            <p:cNvSpPr txBox="1"/>
            <p:nvPr/>
          </p:nvSpPr>
          <p:spPr>
            <a:xfrm>
              <a:off x="1565702" y="6550079"/>
              <a:ext cx="753549" cy="276999"/>
            </a:xfrm>
            <a:prstGeom prst="rect">
              <a:avLst/>
            </a:prstGeom>
            <a:noFill/>
          </p:spPr>
          <p:txBody>
            <a:bodyPr wrap="square" rtlCol="0">
              <a:spAutoFit/>
            </a:bodyPr>
            <a:lstStyle/>
            <a:p>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ΕΥΡΩΠΑΪΚΗ     </a:t>
              </a:r>
            </a:p>
            <a:p>
              <a:r>
                <a:rPr lang="el-GR"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ΕΝΩΣΗ</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97926" y="6241584"/>
              <a:ext cx="4488873" cy="307777"/>
            </a:xfrm>
            <a:prstGeom prst="rect">
              <a:avLst/>
            </a:prstGeom>
            <a:noFill/>
          </p:spPr>
          <p:txBody>
            <a:bodyPr wrap="square" rtlCol="0">
              <a:spAutoFit/>
            </a:bodyPr>
            <a:lstStyle/>
            <a:p>
              <a:r>
                <a:rPr lang="el-GR" sz="1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Επιχειρησιακό Πρόγραμμα «Θάλασσα» 2014-2020</a:t>
              </a:r>
              <a:endParaRPr lang="en-U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4124" y="6204923"/>
              <a:ext cx="376705" cy="344438"/>
            </a:xfrm>
            <a:prstGeom prst="rect">
              <a:avLst/>
            </a:prstGeom>
          </p:spPr>
        </p:pic>
        <p:sp>
          <p:nvSpPr>
            <p:cNvPr id="14" name="TextBox 13"/>
            <p:cNvSpPr txBox="1"/>
            <p:nvPr/>
          </p:nvSpPr>
          <p:spPr>
            <a:xfrm>
              <a:off x="8869677" y="6546892"/>
              <a:ext cx="1496291" cy="276999"/>
            </a:xfrm>
            <a:prstGeom prst="rect">
              <a:avLst/>
            </a:prstGeom>
            <a:noFill/>
          </p:spPr>
          <p:txBody>
            <a:bodyPr wrap="square" rtlCol="0">
              <a:spAutoFit/>
            </a:bodyPr>
            <a:lstStyle/>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ΤΜΗΜΑ ΑΛΙΕΙΑΣ </a:t>
              </a:r>
            </a:p>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ΘΑΛΑΣΣΙΩΝ ΕΡΕΥΝΩΝ</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426" y="6204923"/>
              <a:ext cx="874471" cy="374698"/>
            </a:xfrm>
            <a:prstGeom prst="rect">
              <a:avLst/>
            </a:prstGeom>
          </p:spPr>
        </p:pic>
      </p:grpSp>
      <p:sp>
        <p:nvSpPr>
          <p:cNvPr id="17" name="Rectangle 16"/>
          <p:cNvSpPr/>
          <p:nvPr/>
        </p:nvSpPr>
        <p:spPr>
          <a:xfrm>
            <a:off x="12017585" y="0"/>
            <a:ext cx="174415" cy="10411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96157" y="1041193"/>
            <a:ext cx="6931777" cy="1943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6157" y="537408"/>
            <a:ext cx="10360265" cy="523220"/>
          </a:xfrm>
          <a:prstGeom prst="rect">
            <a:avLst/>
          </a:prstGeom>
          <a:noFill/>
        </p:spPr>
        <p:txBody>
          <a:bodyPr wrap="square" rtlCol="0">
            <a:spAutoFit/>
          </a:bodyPr>
          <a:lstStyle/>
          <a:p>
            <a:r>
              <a:rPr lang="el-GR" sz="2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Απαραίτητη ενημέρωση καταναλωτή</a:t>
            </a:r>
            <a:endParaRPr lang="en-US"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335761" y="1232731"/>
            <a:ext cx="11521428" cy="2786981"/>
          </a:xfrm>
          <a:prstGeom prst="rect">
            <a:avLst/>
          </a:prstGeom>
          <a:noFill/>
        </p:spPr>
        <p:txBody>
          <a:bodyPr wrap="square" rtlCol="0">
            <a:spAutoFit/>
          </a:bodyPr>
          <a:lstStyle/>
          <a:p>
            <a:pPr>
              <a:lnSpc>
                <a:spcPct val="150000"/>
              </a:lnSpc>
            </a:pPr>
            <a:r>
              <a:rPr lang="el-GR" sz="2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Σύμφωνα με Ευρωπαϊκή Νομοθεσία, για τα αλιευτικά </a:t>
            </a:r>
            <a:r>
              <a:rPr lang="el-GR" sz="24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προϊόντα</a:t>
            </a:r>
            <a:r>
              <a:rPr lang="en-US" sz="24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24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προϊόντα </a:t>
            </a:r>
            <a:r>
              <a:rPr lang="el-GR" sz="2400" dirty="0">
                <a:latin typeface="Tahoma" panose="020B0604030504040204" pitchFamily="34" charset="0"/>
                <a:ea typeface="Tahoma" panose="020B0604030504040204" pitchFamily="34" charset="0"/>
                <a:cs typeface="Tahoma" panose="020B0604030504040204" pitchFamily="34" charset="0"/>
              </a:rPr>
              <a:t>που εμπίπτουν κάτω από το Κεφάλαιο 3, Διάκριση 1212 21 00 του Κεφαλαίου 12 και στις κλάσεις 1604 και 1605 του Κεφαλαίου 16 της Συνδυασμένης </a:t>
            </a:r>
            <a:r>
              <a:rPr lang="el-GR" sz="2400" dirty="0" smtClean="0">
                <a:latin typeface="Tahoma" panose="020B0604030504040204" pitchFamily="34" charset="0"/>
                <a:ea typeface="Tahoma" panose="020B0604030504040204" pitchFamily="34" charset="0"/>
                <a:cs typeface="Tahoma" panose="020B0604030504040204" pitchFamily="34" charset="0"/>
              </a:rPr>
              <a:t>Ονοματολογίας) οι επιχειρήσεις οφείλουν να διαθέτουν προς τον καταναλωτή ΕΛΑΧΙΣΤΗ ΠΛΗΡΟΦΟΡΗΣΗ</a:t>
            </a:r>
          </a:p>
        </p:txBody>
      </p:sp>
    </p:spTree>
    <p:extLst>
      <p:ext uri="{BB962C8B-B14F-4D97-AF65-F5344CB8AC3E}">
        <p14:creationId xmlns:p14="http://schemas.microsoft.com/office/powerpoint/2010/main" val="2707124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1897087" cy="6751923"/>
            <a:chOff x="184583" y="622865"/>
            <a:chExt cx="11762607" cy="6204213"/>
          </a:xfrm>
        </p:grpSpPr>
        <p:sp>
          <p:nvSpPr>
            <p:cNvPr id="5" name="Rectangle 4"/>
            <p:cNvSpPr/>
            <p:nvPr/>
          </p:nvSpPr>
          <p:spPr>
            <a:xfrm>
              <a:off x="184583" y="622865"/>
              <a:ext cx="197026" cy="46269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5132" y="6093324"/>
              <a:ext cx="112720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34" y="6211325"/>
              <a:ext cx="362158" cy="368296"/>
            </a:xfrm>
            <a:prstGeom prst="rect">
              <a:avLst/>
            </a:prstGeom>
          </p:spPr>
        </p:pic>
        <p:sp>
          <p:nvSpPr>
            <p:cNvPr id="9" name="TextBox 8"/>
            <p:cNvSpPr txBox="1"/>
            <p:nvPr/>
          </p:nvSpPr>
          <p:spPr>
            <a:xfrm>
              <a:off x="381609" y="6593058"/>
              <a:ext cx="1379914" cy="184666"/>
            </a:xfrm>
            <a:prstGeom prst="rect">
              <a:avLst/>
            </a:prstGeom>
            <a:noFill/>
          </p:spPr>
          <p:txBody>
            <a:bodyPr wrap="square" rtlCol="0">
              <a:spAutoFit/>
            </a:bodyPr>
            <a:lstStyle/>
            <a:p>
              <a:r>
                <a:rPr lang="el-GR" sz="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ΚΥΠΡΙΑΚΗ ΔΗΜΟΚΡΑΤΙΑ</a:t>
              </a:r>
              <a:endParaRPr lang="en-US" sz="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543" y="6211325"/>
              <a:ext cx="457170" cy="310628"/>
            </a:xfrm>
            <a:prstGeom prst="rect">
              <a:avLst/>
            </a:prstGeom>
          </p:spPr>
        </p:pic>
        <p:sp>
          <p:nvSpPr>
            <p:cNvPr id="11" name="TextBox 10"/>
            <p:cNvSpPr txBox="1"/>
            <p:nvPr/>
          </p:nvSpPr>
          <p:spPr>
            <a:xfrm>
              <a:off x="1565702" y="6550079"/>
              <a:ext cx="753549" cy="276999"/>
            </a:xfrm>
            <a:prstGeom prst="rect">
              <a:avLst/>
            </a:prstGeom>
            <a:noFill/>
          </p:spPr>
          <p:txBody>
            <a:bodyPr wrap="square" rtlCol="0">
              <a:spAutoFit/>
            </a:bodyPr>
            <a:lstStyle/>
            <a:p>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ΕΥΡΩΠΑΪΚΗ     </a:t>
              </a:r>
            </a:p>
            <a:p>
              <a:r>
                <a:rPr lang="el-GR"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ΕΝΩΣΗ</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97926" y="6241584"/>
              <a:ext cx="4488873" cy="307777"/>
            </a:xfrm>
            <a:prstGeom prst="rect">
              <a:avLst/>
            </a:prstGeom>
            <a:noFill/>
          </p:spPr>
          <p:txBody>
            <a:bodyPr wrap="square" rtlCol="0">
              <a:spAutoFit/>
            </a:bodyPr>
            <a:lstStyle/>
            <a:p>
              <a:r>
                <a:rPr lang="el-GR" sz="14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Επιχειρησιακό Πρόγραμμα «Θάλασσα» 2014-2020</a:t>
              </a:r>
              <a:endParaRPr lang="en-US" sz="1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4124" y="6204923"/>
              <a:ext cx="376705" cy="344438"/>
            </a:xfrm>
            <a:prstGeom prst="rect">
              <a:avLst/>
            </a:prstGeom>
          </p:spPr>
        </p:pic>
        <p:sp>
          <p:nvSpPr>
            <p:cNvPr id="14" name="TextBox 13"/>
            <p:cNvSpPr txBox="1"/>
            <p:nvPr/>
          </p:nvSpPr>
          <p:spPr>
            <a:xfrm>
              <a:off x="8869677" y="6546892"/>
              <a:ext cx="1496291" cy="276999"/>
            </a:xfrm>
            <a:prstGeom prst="rect">
              <a:avLst/>
            </a:prstGeom>
            <a:noFill/>
          </p:spPr>
          <p:txBody>
            <a:bodyPr wrap="square" rtlCol="0">
              <a:spAutoFit/>
            </a:bodyPr>
            <a:lstStyle/>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ΤΜΗΜΑ ΑΛΙΕΙΑΣ </a:t>
              </a:r>
            </a:p>
            <a:p>
              <a:pPr algn="ctr"/>
              <a:r>
                <a:rPr lang="el-GR" sz="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ΘΑΛΑΣΣΙΩΝ ΕΡΕΥΝΩΝ</a:t>
              </a:r>
              <a:endParaRPr lang="en-US" sz="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426" y="6204923"/>
              <a:ext cx="874471" cy="374698"/>
            </a:xfrm>
            <a:prstGeom prst="rect">
              <a:avLst/>
            </a:prstGeom>
          </p:spPr>
        </p:pic>
      </p:grpSp>
      <p:sp>
        <p:nvSpPr>
          <p:cNvPr id="17" name="Rectangle 16"/>
          <p:cNvSpPr/>
          <p:nvPr/>
        </p:nvSpPr>
        <p:spPr>
          <a:xfrm>
            <a:off x="12017585" y="0"/>
            <a:ext cx="174415" cy="10411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17"/>
          <p:cNvGraphicFramePr>
            <a:graphicFrameLocks noGrp="1"/>
          </p:cNvGraphicFramePr>
          <p:nvPr>
            <p:extLst>
              <p:ext uri="{D42A27DB-BD31-4B8C-83A1-F6EECF244321}">
                <p14:modId xmlns:p14="http://schemas.microsoft.com/office/powerpoint/2010/main" val="1726342596"/>
              </p:ext>
            </p:extLst>
          </p:nvPr>
        </p:nvGraphicFramePr>
        <p:xfrm>
          <a:off x="1591213" y="63216"/>
          <a:ext cx="9476221" cy="5802986"/>
        </p:xfrm>
        <a:graphic>
          <a:graphicData uri="http://schemas.openxmlformats.org/drawingml/2006/table">
            <a:tbl>
              <a:tblPr firstRow="1" bandRow="1">
                <a:tableStyleId>{5C22544A-7EE6-4342-B048-85BDC9FD1C3A}</a:tableStyleId>
              </a:tblPr>
              <a:tblGrid>
                <a:gridCol w="2252544">
                  <a:extLst>
                    <a:ext uri="{9D8B030D-6E8A-4147-A177-3AD203B41FA5}">
                      <a16:colId xmlns:a16="http://schemas.microsoft.com/office/drawing/2014/main" val="20000"/>
                    </a:ext>
                  </a:extLst>
                </a:gridCol>
                <a:gridCol w="7223677">
                  <a:extLst>
                    <a:ext uri="{9D8B030D-6E8A-4147-A177-3AD203B41FA5}">
                      <a16:colId xmlns:a16="http://schemas.microsoft.com/office/drawing/2014/main" val="20001"/>
                    </a:ext>
                  </a:extLst>
                </a:gridCol>
              </a:tblGrid>
              <a:tr h="826873">
                <a:tc>
                  <a:txBody>
                    <a:bodyPr/>
                    <a:lstStyle/>
                    <a:p>
                      <a:pPr algn="ctr"/>
                      <a:r>
                        <a:rPr kumimoji="0" lang="el-GR" sz="1400" b="1" kern="1200" dirty="0" smtClean="0">
                          <a:solidFill>
                            <a:schemeClr val="lt1"/>
                          </a:solidFill>
                          <a:latin typeface="Arial Narrow" pitchFamily="34" charset="0"/>
                          <a:ea typeface="+mn-ea"/>
                          <a:cs typeface="+mn-cs"/>
                        </a:rPr>
                        <a:t>Κωδικός Δασμολογικής και Στατιστικής Ονοματολογίας </a:t>
                      </a:r>
                      <a:endParaRPr kumimoji="0" lang="en-US" sz="1400" b="1" kern="1200" dirty="0" smtClean="0">
                        <a:solidFill>
                          <a:schemeClr val="lt1"/>
                        </a:solidFill>
                        <a:latin typeface="Arial Narrow" pitchFamily="34" charset="0"/>
                        <a:ea typeface="+mn-ea"/>
                        <a:cs typeface="+mn-cs"/>
                      </a:endParaRPr>
                    </a:p>
                    <a:p>
                      <a:pPr algn="ctr"/>
                      <a:r>
                        <a:rPr kumimoji="0" lang="el-GR" sz="1400" b="1" kern="1200" dirty="0" smtClean="0">
                          <a:solidFill>
                            <a:schemeClr val="lt1"/>
                          </a:solidFill>
                          <a:latin typeface="Arial Narrow" pitchFamily="34" charset="0"/>
                          <a:ea typeface="+mn-ea"/>
                          <a:cs typeface="+mn-cs"/>
                        </a:rPr>
                        <a:t>και κοινού </a:t>
                      </a:r>
                      <a:r>
                        <a:rPr kumimoji="0" lang="el-GR" sz="1400" b="1" kern="1200" smtClean="0">
                          <a:solidFill>
                            <a:schemeClr val="lt1"/>
                          </a:solidFill>
                          <a:latin typeface="Arial Narrow" pitchFamily="34" charset="0"/>
                          <a:ea typeface="+mn-ea"/>
                          <a:cs typeface="+mn-cs"/>
                        </a:rPr>
                        <a:t>δασμολογίου  </a:t>
                      </a:r>
                      <a:endParaRPr kumimoji="0" lang="en-US" sz="1400" b="1" kern="1200" dirty="0" smtClean="0">
                        <a:solidFill>
                          <a:schemeClr val="lt1"/>
                        </a:solidFill>
                        <a:latin typeface="Arial Narrow" pitchFamily="34" charset="0"/>
                        <a:ea typeface="+mn-ea"/>
                        <a:cs typeface="+mn-cs"/>
                      </a:endParaRPr>
                    </a:p>
                  </a:txBody>
                  <a:tcPr marT="45724" marB="45724"/>
                </a:tc>
                <a:tc>
                  <a:txBody>
                    <a:bodyPr/>
                    <a:lstStyle/>
                    <a:p>
                      <a:pPr algn="ctr"/>
                      <a:r>
                        <a:rPr kumimoji="0" lang="el-GR" sz="1400" b="1" kern="1200" dirty="0" smtClean="0">
                          <a:solidFill>
                            <a:schemeClr val="lt1"/>
                          </a:solidFill>
                          <a:latin typeface="Arial Narrow" pitchFamily="34" charset="0"/>
                          <a:ea typeface="+mn-ea"/>
                          <a:cs typeface="+mn-cs"/>
                        </a:rPr>
                        <a:t>Περιγραφή </a:t>
                      </a:r>
                      <a:endParaRPr lang="en-US" sz="1400" dirty="0">
                        <a:latin typeface="Arial Narrow" pitchFamily="34" charset="0"/>
                      </a:endParaRPr>
                    </a:p>
                  </a:txBody>
                  <a:tcPr marT="45724" marB="45724"/>
                </a:tc>
                <a:extLst>
                  <a:ext uri="{0D108BD9-81ED-4DB2-BD59-A6C34878D82A}">
                    <a16:rowId xmlns:a16="http://schemas.microsoft.com/office/drawing/2014/main" val="10000"/>
                  </a:ext>
                </a:extLst>
              </a:tr>
              <a:tr h="286092">
                <a:tc>
                  <a:txBody>
                    <a:bodyPr/>
                    <a:lstStyle/>
                    <a:p>
                      <a:r>
                        <a:rPr kumimoji="0" lang="el-GR" sz="1400" kern="1200" dirty="0" smtClean="0">
                          <a:solidFill>
                            <a:schemeClr val="dk1"/>
                          </a:solidFill>
                          <a:latin typeface="Arial Narrow" pitchFamily="34" charset="0"/>
                          <a:ea typeface="+mn-ea"/>
                          <a:cs typeface="+mn-cs"/>
                        </a:rPr>
                        <a:t>0301</a:t>
                      </a:r>
                      <a:endParaRPr lang="en-US" sz="1400" dirty="0">
                        <a:latin typeface="Arial Narrow" pitchFamily="34" charset="0"/>
                      </a:endParaRPr>
                    </a:p>
                  </a:txBody>
                  <a:tcPr marT="45724" marB="45724"/>
                </a:tc>
                <a:tc>
                  <a:txBody>
                    <a:bodyPr/>
                    <a:lstStyle/>
                    <a:p>
                      <a:r>
                        <a:rPr kumimoji="0" lang="el-GR" sz="1400" kern="1200" dirty="0" smtClean="0">
                          <a:solidFill>
                            <a:schemeClr val="dk1"/>
                          </a:solidFill>
                          <a:latin typeface="Arial Narrow" pitchFamily="34" charset="0"/>
                          <a:ea typeface="+mn-ea"/>
                          <a:cs typeface="+mn-cs"/>
                        </a:rPr>
                        <a:t>Ψάρια ζωντανά</a:t>
                      </a:r>
                      <a:endParaRPr lang="en-US" sz="1400" dirty="0">
                        <a:latin typeface="Arial Narrow" pitchFamily="34" charset="0"/>
                      </a:endParaRPr>
                    </a:p>
                  </a:txBody>
                  <a:tcPr marT="45724" marB="45724"/>
                </a:tc>
                <a:extLst>
                  <a:ext uri="{0D108BD9-81ED-4DB2-BD59-A6C34878D82A}">
                    <a16:rowId xmlns:a16="http://schemas.microsoft.com/office/drawing/2014/main" val="10001"/>
                  </a:ext>
                </a:extLst>
              </a:tr>
              <a:tr h="453449">
                <a:tc>
                  <a:txBody>
                    <a:bodyPr/>
                    <a:lstStyle/>
                    <a:p>
                      <a:r>
                        <a:rPr lang="el-GR" sz="1400" dirty="0" smtClean="0">
                          <a:latin typeface="Arial Narrow" pitchFamily="34" charset="0"/>
                        </a:rPr>
                        <a:t>0302</a:t>
                      </a:r>
                      <a:endParaRPr lang="en-US" sz="1400" dirty="0">
                        <a:latin typeface="Arial Narrow" pitchFamily="34" charset="0"/>
                      </a:endParaRPr>
                    </a:p>
                  </a:txBody>
                  <a:tcPr marT="45724" marB="45724"/>
                </a:tc>
                <a:tc>
                  <a:txBody>
                    <a:bodyPr/>
                    <a:lstStyle/>
                    <a:p>
                      <a:r>
                        <a:rPr kumimoji="0" lang="el-GR" sz="1400" kern="1200" dirty="0" smtClean="0">
                          <a:solidFill>
                            <a:schemeClr val="dk1"/>
                          </a:solidFill>
                          <a:latin typeface="Arial Narrow" pitchFamily="34" charset="0"/>
                          <a:ea typeface="+mn-ea"/>
                          <a:cs typeface="+mn-cs"/>
                        </a:rPr>
                        <a:t>Ψάρια, νωπά ή διατηρημένα με απλή ψύξη, με εξαίρεση τα φιλέτα  ψαριών και άλλη σάρκα ψαριών της κλάσης 0304</a:t>
                      </a:r>
                      <a:endParaRPr lang="en-US" sz="1400" dirty="0">
                        <a:latin typeface="Arial Narrow" pitchFamily="34" charset="0"/>
                      </a:endParaRPr>
                    </a:p>
                  </a:txBody>
                  <a:tcPr marT="45724" marB="45724"/>
                </a:tc>
                <a:extLst>
                  <a:ext uri="{0D108BD9-81ED-4DB2-BD59-A6C34878D82A}">
                    <a16:rowId xmlns:a16="http://schemas.microsoft.com/office/drawing/2014/main" val="10002"/>
                  </a:ext>
                </a:extLst>
              </a:tr>
              <a:tr h="286092">
                <a:tc>
                  <a:txBody>
                    <a:bodyPr/>
                    <a:lstStyle/>
                    <a:p>
                      <a:r>
                        <a:rPr lang="el-GR" sz="1400" dirty="0" smtClean="0">
                          <a:latin typeface="Arial Narrow" pitchFamily="34" charset="0"/>
                        </a:rPr>
                        <a:t>0303</a:t>
                      </a:r>
                      <a:endParaRPr lang="en-US" sz="1400" dirty="0">
                        <a:latin typeface="Arial Narrow" pitchFamily="34" charset="0"/>
                      </a:endParaRPr>
                    </a:p>
                  </a:txBody>
                  <a:tcPr marT="45724" marB="45724"/>
                </a:tc>
                <a:tc>
                  <a:txBody>
                    <a:bodyPr/>
                    <a:lstStyle/>
                    <a:p>
                      <a:r>
                        <a:rPr kumimoji="0" lang="el-GR" sz="1400" kern="1200" dirty="0" smtClean="0">
                          <a:solidFill>
                            <a:schemeClr val="dk1"/>
                          </a:solidFill>
                          <a:latin typeface="Arial Narrow" pitchFamily="34" charset="0"/>
                          <a:ea typeface="+mn-ea"/>
                          <a:cs typeface="+mn-cs"/>
                        </a:rPr>
                        <a:t>Ψάρια κατεψυγμένα, με εξαίρεση τα φιλέτα και άλλη σάρκα ψαριών της κλάσης 0304</a:t>
                      </a:r>
                      <a:endParaRPr lang="en-US" sz="1400" dirty="0">
                        <a:latin typeface="Arial Narrow" pitchFamily="34" charset="0"/>
                      </a:endParaRPr>
                    </a:p>
                  </a:txBody>
                  <a:tcPr marT="45724" marB="45724"/>
                </a:tc>
                <a:extLst>
                  <a:ext uri="{0D108BD9-81ED-4DB2-BD59-A6C34878D82A}">
                    <a16:rowId xmlns:a16="http://schemas.microsoft.com/office/drawing/2014/main" val="10003"/>
                  </a:ext>
                </a:extLst>
              </a:tr>
              <a:tr h="453449">
                <a:tc>
                  <a:txBody>
                    <a:bodyPr/>
                    <a:lstStyle/>
                    <a:p>
                      <a:r>
                        <a:rPr lang="el-GR" sz="1400" dirty="0" smtClean="0">
                          <a:latin typeface="Arial Narrow" pitchFamily="34" charset="0"/>
                        </a:rPr>
                        <a:t>0304</a:t>
                      </a:r>
                      <a:endParaRPr lang="en-US" sz="1400" dirty="0">
                        <a:latin typeface="Arial Narrow" pitchFamily="34" charset="0"/>
                      </a:endParaRPr>
                    </a:p>
                  </a:txBody>
                  <a:tcPr marT="45724" marB="45724"/>
                </a:tc>
                <a:tc>
                  <a:txBody>
                    <a:bodyPr/>
                    <a:lstStyle/>
                    <a:p>
                      <a:r>
                        <a:rPr kumimoji="0" lang="el-GR" sz="1400" kern="1200" dirty="0" smtClean="0">
                          <a:solidFill>
                            <a:schemeClr val="dk1"/>
                          </a:solidFill>
                          <a:latin typeface="Arial Narrow" pitchFamily="34" charset="0"/>
                          <a:ea typeface="+mn-ea"/>
                          <a:cs typeface="+mn-cs"/>
                        </a:rPr>
                        <a:t>Φιλέτα και άλλη σάρκα ψαριών (έστω και αλεσμένα), νωπά, διατηρημένα με απλή ψύξη ή κατεψυγμένα </a:t>
                      </a:r>
                      <a:endParaRPr lang="en-US" sz="1400" dirty="0">
                        <a:latin typeface="Arial Narrow" pitchFamily="34" charset="0"/>
                      </a:endParaRPr>
                    </a:p>
                  </a:txBody>
                  <a:tcPr marT="45724" marB="45724"/>
                </a:tc>
                <a:extLst>
                  <a:ext uri="{0D108BD9-81ED-4DB2-BD59-A6C34878D82A}">
                    <a16:rowId xmlns:a16="http://schemas.microsoft.com/office/drawing/2014/main" val="10004"/>
                  </a:ext>
                </a:extLst>
              </a:tr>
              <a:tr h="640161">
                <a:tc>
                  <a:txBody>
                    <a:bodyPr/>
                    <a:lstStyle/>
                    <a:p>
                      <a:r>
                        <a:rPr lang="el-GR" sz="1400" dirty="0" smtClean="0">
                          <a:latin typeface="Arial Narrow" pitchFamily="34" charset="0"/>
                        </a:rPr>
                        <a:t>0305</a:t>
                      </a:r>
                      <a:endParaRPr lang="en-US" sz="1400" dirty="0">
                        <a:latin typeface="Arial Narrow" pitchFamily="34" charset="0"/>
                      </a:endParaRPr>
                    </a:p>
                  </a:txBody>
                  <a:tcPr marT="45724" marB="45724"/>
                </a:tc>
                <a:tc>
                  <a:txBody>
                    <a:bodyPr/>
                    <a:lstStyle/>
                    <a:p>
                      <a:r>
                        <a:rPr kumimoji="0" lang="el-GR" sz="1400" kern="1200" dirty="0" smtClean="0">
                          <a:solidFill>
                            <a:schemeClr val="dk1"/>
                          </a:solidFill>
                          <a:latin typeface="Arial Narrow" pitchFamily="34" charset="0"/>
                          <a:ea typeface="+mn-ea"/>
                          <a:cs typeface="+mn-cs"/>
                        </a:rPr>
                        <a:t>Ψάρια αποξηραμένα, αλατισμένα ή σε άρμη. Ψάρια καπνιστά, έστω και ψημένα πριν ή κατά τη διάρκεια του καπνίσματος.     Αλεύρια, σκόνες και συσσωματωμένα προϊόντα με μορφή σβόλων (</a:t>
                      </a:r>
                      <a:r>
                        <a:rPr kumimoji="0" lang="el-GR" sz="1400" kern="1200" dirty="0" err="1" smtClean="0">
                          <a:solidFill>
                            <a:schemeClr val="dk1"/>
                          </a:solidFill>
                          <a:latin typeface="Arial Narrow" pitchFamily="34" charset="0"/>
                          <a:ea typeface="+mn-ea"/>
                          <a:cs typeface="+mn-cs"/>
                        </a:rPr>
                        <a:t>πελέτες</a:t>
                      </a:r>
                      <a:r>
                        <a:rPr kumimoji="0" lang="el-GR" sz="1400" kern="1200" dirty="0" smtClean="0">
                          <a:solidFill>
                            <a:schemeClr val="dk1"/>
                          </a:solidFill>
                          <a:latin typeface="Arial Narrow" pitchFamily="34" charset="0"/>
                          <a:ea typeface="+mn-ea"/>
                          <a:cs typeface="+mn-cs"/>
                        </a:rPr>
                        <a:t>) ψαριών, κατάλληλα για τη διατροφή των ανθρώπων </a:t>
                      </a:r>
                      <a:endParaRPr lang="en-US" sz="1400" dirty="0">
                        <a:latin typeface="Arial Narrow" pitchFamily="34" charset="0"/>
                      </a:endParaRPr>
                    </a:p>
                  </a:txBody>
                  <a:tcPr marT="45724" marB="45724"/>
                </a:tc>
                <a:extLst>
                  <a:ext uri="{0D108BD9-81ED-4DB2-BD59-A6C34878D82A}">
                    <a16:rowId xmlns:a16="http://schemas.microsoft.com/office/drawing/2014/main" val="10005"/>
                  </a:ext>
                </a:extLst>
              </a:tr>
              <a:tr h="1013584">
                <a:tc>
                  <a:txBody>
                    <a:bodyPr/>
                    <a:lstStyle/>
                    <a:p>
                      <a:r>
                        <a:rPr lang="el-GR" sz="1400" dirty="0" smtClean="0">
                          <a:latin typeface="Arial Narrow" pitchFamily="34" charset="0"/>
                        </a:rPr>
                        <a:t>0306</a:t>
                      </a:r>
                      <a:endParaRPr lang="en-US" sz="1400" dirty="0">
                        <a:latin typeface="Arial Narrow" pitchFamily="34" charset="0"/>
                      </a:endParaRPr>
                    </a:p>
                  </a:txBody>
                  <a:tcPr marT="45724" marB="45724"/>
                </a:tc>
                <a:tc>
                  <a:txBody>
                    <a:bodyPr/>
                    <a:lstStyle/>
                    <a:p>
                      <a:r>
                        <a:rPr kumimoji="0" lang="el-GR" sz="1400" kern="1200" dirty="0" smtClean="0">
                          <a:solidFill>
                            <a:schemeClr val="dk1"/>
                          </a:solidFill>
                          <a:latin typeface="Arial Narrow" pitchFamily="34" charset="0"/>
                          <a:ea typeface="+mn-ea"/>
                          <a:cs typeface="+mn-cs"/>
                        </a:rPr>
                        <a:t>Μαλακόστρακα, έστω και χωρίς το όστρακό τους, ζωντανά, νωπά, διατηρημένα με απλή ψύξη, κατεψυγμένα, αποξηραμένα, αλατισμένα ή σε άλμη. Μαλακόστρακα με το όστρακό τους, βρασμένα σε νερό ή ατμό, έστω και διατηρημένα με απλή ψύξη, κατεψυγμένα, αποξηραμένα, αλατισμένα ή σε άρμη. αλεύρια, σκόνες και συσσωματωμένα προϊόντα με μορφή σβόλων (</a:t>
                      </a:r>
                      <a:r>
                        <a:rPr kumimoji="0" lang="el-GR" sz="1400" kern="1200" dirty="0" err="1" smtClean="0">
                          <a:solidFill>
                            <a:schemeClr val="dk1"/>
                          </a:solidFill>
                          <a:latin typeface="Arial Narrow" pitchFamily="34" charset="0"/>
                          <a:ea typeface="+mn-ea"/>
                          <a:cs typeface="+mn-cs"/>
                        </a:rPr>
                        <a:t>πελέτες</a:t>
                      </a:r>
                      <a:r>
                        <a:rPr kumimoji="0" lang="el-GR" sz="1400" kern="1200" dirty="0" smtClean="0">
                          <a:solidFill>
                            <a:schemeClr val="dk1"/>
                          </a:solidFill>
                          <a:latin typeface="Arial Narrow" pitchFamily="34" charset="0"/>
                          <a:ea typeface="+mn-ea"/>
                          <a:cs typeface="+mn-cs"/>
                        </a:rPr>
                        <a:t>) από μαλακόστρακα, κατάλληλα για τη διατροφή των ανθρώπων </a:t>
                      </a:r>
                      <a:endParaRPr lang="en-US" sz="1400" dirty="0">
                        <a:latin typeface="Arial Narrow" pitchFamily="34" charset="0"/>
                      </a:endParaRPr>
                    </a:p>
                  </a:txBody>
                  <a:tcPr marT="45724" marB="45724"/>
                </a:tc>
                <a:extLst>
                  <a:ext uri="{0D108BD9-81ED-4DB2-BD59-A6C34878D82A}">
                    <a16:rowId xmlns:a16="http://schemas.microsoft.com/office/drawing/2014/main" val="10006"/>
                  </a:ext>
                </a:extLst>
              </a:tr>
              <a:tr h="1200296">
                <a:tc>
                  <a:txBody>
                    <a:bodyPr/>
                    <a:lstStyle/>
                    <a:p>
                      <a:r>
                        <a:rPr lang="el-GR" sz="1400" dirty="0" smtClean="0">
                          <a:latin typeface="Arial Narrow" pitchFamily="34" charset="0"/>
                        </a:rPr>
                        <a:t>0307</a:t>
                      </a:r>
                      <a:endParaRPr lang="en-US" sz="1400" dirty="0">
                        <a:latin typeface="Arial Narrow" pitchFamily="34" charset="0"/>
                      </a:endParaRPr>
                    </a:p>
                  </a:txBody>
                  <a:tcPr marT="45724" marB="45724"/>
                </a:tc>
                <a:tc>
                  <a:txBody>
                    <a:bodyPr/>
                    <a:lstStyle/>
                    <a:p>
                      <a:r>
                        <a:rPr kumimoji="0" lang="el-GR" sz="1400" kern="1200" smtClean="0">
                          <a:solidFill>
                            <a:schemeClr val="dk1"/>
                          </a:solidFill>
                          <a:latin typeface="Arial Narrow" pitchFamily="34" charset="0"/>
                          <a:ea typeface="+mn-ea"/>
                          <a:cs typeface="+mn-cs"/>
                        </a:rPr>
                        <a:t>Μαλάκια, έστω και χωρισμένα από το κοχύλι τους, ζωντανά, νωπά, διατηρημένα με απλή ψύξη, κατεψυγμένα, αποξηραμένα, αλατισμένα ή σε άρμη. Ασπόνδυλα υδρόβια, άλλα από τα μαλακόστρακα και τα μαλάκια, ζωντανά, νωπά, διατηρημένα με απλή ψύξη, κατεψυγμένα, αποξηραμένα, αλατισμένα ή σε άρμη. Αλεύρια, σκόνες και συσσωματωμένα προϊόντα με μορφή σβόλων (πελέτες) ασπόνδυλων υδρόβιων άλλων από τα μαλακόστρακα, κατάλληλα για τη διατροφή των ανθρώπων </a:t>
                      </a:r>
                      <a:endParaRPr lang="en-US" sz="1400" dirty="0">
                        <a:latin typeface="Arial Narrow" pitchFamily="34" charset="0"/>
                      </a:endParaRPr>
                    </a:p>
                  </a:txBody>
                  <a:tcPr marT="45724" marB="45724"/>
                </a:tc>
                <a:extLst>
                  <a:ext uri="{0D108BD9-81ED-4DB2-BD59-A6C34878D82A}">
                    <a16:rowId xmlns:a16="http://schemas.microsoft.com/office/drawing/2014/main" val="10007"/>
                  </a:ext>
                </a:extLst>
              </a:tr>
              <a:tr h="286092">
                <a:tc>
                  <a:txBody>
                    <a:bodyPr/>
                    <a:lstStyle/>
                    <a:p>
                      <a:r>
                        <a:rPr lang="el-GR" sz="1400" dirty="0" smtClean="0">
                          <a:latin typeface="Arial Narrow" pitchFamily="34" charset="0"/>
                        </a:rPr>
                        <a:t>12</a:t>
                      </a:r>
                      <a:r>
                        <a:rPr lang="el-GR" sz="1400" baseline="0" dirty="0" smtClean="0">
                          <a:latin typeface="Arial Narrow" pitchFamily="34" charset="0"/>
                        </a:rPr>
                        <a:t> </a:t>
                      </a:r>
                      <a:r>
                        <a:rPr lang="el-GR" sz="1400" baseline="0" dirty="0" err="1" smtClean="0">
                          <a:latin typeface="Arial Narrow" pitchFamily="34" charset="0"/>
                        </a:rPr>
                        <a:t>12</a:t>
                      </a:r>
                      <a:r>
                        <a:rPr lang="el-GR" sz="1400" baseline="0" dirty="0" smtClean="0">
                          <a:latin typeface="Arial Narrow" pitchFamily="34" charset="0"/>
                        </a:rPr>
                        <a:t> 20 00 </a:t>
                      </a:r>
                      <a:endParaRPr lang="en-US" sz="1400" dirty="0">
                        <a:latin typeface="Arial Narrow" pitchFamily="34" charset="0"/>
                      </a:endParaRPr>
                    </a:p>
                  </a:txBody>
                  <a:tcPr marT="45724" marB="45724"/>
                </a:tc>
                <a:tc>
                  <a:txBody>
                    <a:bodyPr/>
                    <a:lstStyle/>
                    <a:p>
                      <a:r>
                        <a:rPr kumimoji="0" lang="en-US" sz="1400" kern="1200" dirty="0" err="1" smtClean="0">
                          <a:solidFill>
                            <a:schemeClr val="dk1"/>
                          </a:solidFill>
                          <a:latin typeface="Arial Narrow" pitchFamily="34" charset="0"/>
                          <a:ea typeface="+mn-ea"/>
                          <a:cs typeface="+mn-cs"/>
                        </a:rPr>
                        <a:t>Φύκια</a:t>
                      </a:r>
                      <a:endParaRPr lang="en-US" sz="1400" dirty="0">
                        <a:latin typeface="Arial Narrow" pitchFamily="34" charset="0"/>
                      </a:endParaRPr>
                    </a:p>
                  </a:txBody>
                  <a:tcPr marT="45724" marB="45724"/>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29684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2151</TotalTime>
  <Words>1905</Words>
  <Application>Microsoft Office PowerPoint</Application>
  <PresentationFormat>Widescreen</PresentationFormat>
  <Paragraphs>260</Paragraphs>
  <Slides>20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Arial Narrow</vt:lpstr>
      <vt:lpstr>Calibri</vt:lpstr>
      <vt:lpstr>Calibri Light</vt:lpstr>
      <vt:lpstr>Tahoma</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Heracleous  Andri</dc:creator>
  <cp:lastModifiedBy>Heracleous  Andri</cp:lastModifiedBy>
  <cp:revision>381</cp:revision>
  <dcterms:created xsi:type="dcterms:W3CDTF">2018-03-19T10:50:13Z</dcterms:created>
  <dcterms:modified xsi:type="dcterms:W3CDTF">2018-10-29T10:48:11Z</dcterms:modified>
</cp:coreProperties>
</file>